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3" r:id="rId1"/>
  </p:sldMasterIdLst>
  <p:notesMasterIdLst>
    <p:notesMasterId r:id="rId41"/>
  </p:notesMasterIdLst>
  <p:sldIdLst>
    <p:sldId id="448" r:id="rId2"/>
    <p:sldId id="256" r:id="rId3"/>
    <p:sldId id="449" r:id="rId4"/>
    <p:sldId id="450" r:id="rId5"/>
    <p:sldId id="451" r:id="rId6"/>
    <p:sldId id="442" r:id="rId7"/>
    <p:sldId id="452" r:id="rId8"/>
    <p:sldId id="454" r:id="rId9"/>
    <p:sldId id="456" r:id="rId10"/>
    <p:sldId id="455" r:id="rId11"/>
    <p:sldId id="458" r:id="rId12"/>
    <p:sldId id="457" r:id="rId13"/>
    <p:sldId id="460" r:id="rId14"/>
    <p:sldId id="453" r:id="rId15"/>
    <p:sldId id="462" r:id="rId16"/>
    <p:sldId id="463" r:id="rId17"/>
    <p:sldId id="464" r:id="rId18"/>
    <p:sldId id="459" r:id="rId19"/>
    <p:sldId id="465" r:id="rId20"/>
    <p:sldId id="466" r:id="rId21"/>
    <p:sldId id="468" r:id="rId22"/>
    <p:sldId id="469" r:id="rId23"/>
    <p:sldId id="470" r:id="rId24"/>
    <p:sldId id="471" r:id="rId25"/>
    <p:sldId id="486" r:id="rId26"/>
    <p:sldId id="472" r:id="rId27"/>
    <p:sldId id="473" r:id="rId28"/>
    <p:sldId id="487" r:id="rId29"/>
    <p:sldId id="474" r:id="rId30"/>
    <p:sldId id="475" r:id="rId31"/>
    <p:sldId id="477" r:id="rId32"/>
    <p:sldId id="467" r:id="rId33"/>
    <p:sldId id="479" r:id="rId34"/>
    <p:sldId id="478" r:id="rId35"/>
    <p:sldId id="480" r:id="rId36"/>
    <p:sldId id="482" r:id="rId37"/>
    <p:sldId id="483" r:id="rId38"/>
    <p:sldId id="481" r:id="rId39"/>
    <p:sldId id="485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2DF"/>
    <a:srgbClr val="00C491"/>
    <a:srgbClr val="00CC99"/>
    <a:srgbClr val="CCFFCC"/>
    <a:srgbClr val="CCFF99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8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4B7FEE4D-ADA4-4385-BB0A-E33FE6F957C4}" type="datetimeFigureOut">
              <a:rPr lang="zh-TW" altLang="en-US"/>
              <a:pPr>
                <a:defRPr/>
              </a:pPr>
              <a:t>2020/6/10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E6BADA5C-B84D-4695-A2FC-01D7A41D8E5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285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1">
          <a:blip r:embed="rId2" cstate="screen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00808"/>
            <a:ext cx="9144000" cy="1470025"/>
          </a:xfrm>
          <a:solidFill>
            <a:srgbClr val="FFFFFF">
              <a:alpha val="80000"/>
            </a:srgbClr>
          </a:solidFill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87167"/>
            <a:ext cx="6400800" cy="197408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4000" b="1" cap="none" spc="0" baseline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a typeface="標楷體" panose="03000509000000000000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81CB-4CB6-41A4-A229-286DDE017B41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030F321-9F8E-4C28-AEDC-DF0E2C5204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441" y="6397413"/>
            <a:ext cx="1197192" cy="41282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870A37F-FD5A-4C96-A667-E34D75473DDF}"/>
              </a:ext>
            </a:extLst>
          </p:cNvPr>
          <p:cNvSpPr/>
          <p:nvPr/>
        </p:nvSpPr>
        <p:spPr>
          <a:xfrm>
            <a:off x="1693177" y="6390593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本內容僅供授課使用，禁止提供網路下載、重製或翻印。</a:t>
            </a:r>
          </a:p>
        </p:txBody>
      </p:sp>
    </p:spTree>
    <p:extLst>
      <p:ext uri="{BB962C8B-B14F-4D97-AF65-F5344CB8AC3E}">
        <p14:creationId xmlns:p14="http://schemas.microsoft.com/office/powerpoint/2010/main" val="2910603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F2BA-D16D-4A0F-9BA9-945FBBC4E6FD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938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29A9-25FC-41BA-9F3C-EC56ADB2151F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361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01B55-D01F-4683-A917-9467AECF1690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35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90000"/>
            </a:schemeClr>
          </a:solidFill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E3B1E-DAF3-4594-8C6D-F9E4CD47D74C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68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例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62869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6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492896"/>
            <a:ext cx="7772400" cy="3744416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2974D-F73A-4BE0-B657-9533581F51C4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97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練習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62869"/>
            <a:ext cx="7772400" cy="786011"/>
          </a:xfrm>
        </p:spPr>
        <p:txBody>
          <a:bodyPr anchor="t"/>
          <a:lstStyle>
            <a:lvl1pPr algn="l">
              <a:defRPr sz="4000" b="1" cap="all">
                <a:solidFill>
                  <a:schemeClr val="accent3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492896"/>
            <a:ext cx="7772400" cy="3744416"/>
          </a:xfrm>
          <a:noFill/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07C2-0BBA-4894-B415-12398077B824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60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50405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5E504-F445-42CE-AD72-47DE5EC84AC2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78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14EE-8163-4A62-A9A6-3551CB0D2CFC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899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4D09-8E92-4AD8-BA7C-926D9AF2F868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82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497A8-45BE-47A4-B3D2-15C5ED079AB3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442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A531-2994-4952-B8B0-2CFCEDA0D99A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61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E4EA4B9-35B9-40E5-95AA-90241BA1F8D5}"/>
              </a:ext>
            </a:extLst>
          </p:cNvPr>
          <p:cNvSpPr/>
          <p:nvPr/>
        </p:nvSpPr>
        <p:spPr>
          <a:xfrm>
            <a:off x="0" y="0"/>
            <a:ext cx="8028384" cy="12687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501558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66874" y="6381328"/>
            <a:ext cx="13929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DB35FEEE-2DD2-45B8-9A83-7E880E96B268}" type="datetime1">
              <a:rPr lang="en-GB" altLang="zh-TW" smtClean="0"/>
              <a:t>10/06/2020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8132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FFF700D2-071F-440E-A3FF-180D34BA4EC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D0F328F-BF98-4ECF-A569-D2B5D757F7D0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397413"/>
            <a:ext cx="1209675" cy="412825"/>
          </a:xfrm>
          <a:prstGeom prst="rect">
            <a:avLst/>
          </a:prstGeom>
        </p:spPr>
      </p:pic>
      <p:pic>
        <p:nvPicPr>
          <p:cNvPr id="11" name="圖片 10" descr="一張含有 室外, 建築物, 大, 水 的圖片&#10;&#10;自動產生的描述">
            <a:extLst>
              <a:ext uri="{FF2B5EF4-FFF2-40B4-BE49-F238E27FC236}">
                <a16:creationId xmlns:a16="http://schemas.microsoft.com/office/drawing/2014/main" id="{10B2163E-9017-46C6-B86D-E18E6765BB1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4" r="21283"/>
          <a:stretch/>
        </p:blipFill>
        <p:spPr>
          <a:xfrm>
            <a:off x="7956376" y="-7385"/>
            <a:ext cx="1187624" cy="126876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99412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GB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D48E430-E52D-408C-83EC-9C52A12BAC1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397413"/>
            <a:ext cx="1209675" cy="41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4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Ø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742950" indent="-28575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Times New Roman" panose="02020603050405020304" pitchFamily="18" charset="0"/>
        <a:buChar char="‣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–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ts val="3500"/>
        </a:lnSpc>
        <a:spcBef>
          <a:spcPts val="600"/>
        </a:spcBef>
        <a:spcAft>
          <a:spcPts val="600"/>
        </a:spcAft>
        <a:buFont typeface="Arial" pitchFamily="34" charset="0"/>
        <a:buChar char="»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&#20363;&#38988;6.1.pdf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&#20363;&#38988;6.2.pdf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&#20363;&#38988;6.3.pdf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&#20363;&#38988;6.4.pdf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&#20363;&#38988;6.5.pdf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6.6.pdf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6.7.pdf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6.8.pdf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4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6.9.pdf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&#20363;&#38988;6.10.pdf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38E167-C255-48B7-BDC0-5A0D473C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9B30F0-252E-4F9E-AAF6-98D20D05F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04362"/>
            <a:ext cx="8229600" cy="3851987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本教學投影片係屬教科書著作之延伸，亦受著作權法之保護。</a:t>
            </a: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zh-TW" dirty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dirty="0">
                <a:solidFill>
                  <a:prstClr val="black"/>
                </a:solidFill>
              </a:rPr>
              <a:t>請依出版社授權使用規範利用本教學資源，非經授權許可不得以影印、拷貝、列印等方法進行重製，亦不得改作、公開展示著作內容，亦請勿對第三人公開傳輸、散布。</a:t>
            </a:r>
            <a:endParaRPr lang="zh-TW" altLang="en-US" dirty="0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F7F299D7-567D-4752-B1DC-293FF2FDF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5790"/>
            <a:ext cx="3711633" cy="997527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B16492C-436E-48B0-912A-FE20936E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28DF93-71AB-4893-9391-F5727E80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168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C5A7EA2-228B-4595-9A58-4F140550B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6.1 </a:t>
            </a:r>
            <a:r>
              <a:rPr lang="zh-TW" altLang="en-US" dirty="0"/>
              <a:t>摩擦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903D963-7284-4AA3-B3DA-658902E6E1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191002" cy="5040560"/>
          </a:xfrm>
        </p:spPr>
        <p:txBody>
          <a:bodyPr/>
          <a:lstStyle/>
          <a:p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靜摩擦</a:t>
            </a:r>
            <a:r>
              <a:rPr lang="en-US" altLang="zh-TW" dirty="0">
                <a:cs typeface="Times New Roman" pitchFamily="18" charset="0"/>
              </a:rPr>
              <a:t>(static friction)</a:t>
            </a:r>
            <a:r>
              <a:rPr lang="zh-TW" altLang="en-US" dirty="0">
                <a:cs typeface="Times New Roman" pitchFamily="18" charset="0"/>
              </a:rPr>
              <a:t>力抗拒物塊相對於表面而移動的傾向。若物塊不動，靜摩擦力 </a:t>
            </a:r>
            <a:r>
              <a:rPr lang="en-US" altLang="zh-TW" i="1" dirty="0">
                <a:cs typeface="Times New Roman" pitchFamily="18" charset="0"/>
              </a:rPr>
              <a:t>f</a:t>
            </a:r>
            <a:r>
              <a:rPr lang="en-US" altLang="zh-TW" baseline="-25000" dirty="0">
                <a:cs typeface="Times New Roman" pitchFamily="18" charset="0"/>
              </a:rPr>
              <a:t>s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必定與外施力 </a:t>
            </a:r>
            <a:r>
              <a:rPr lang="en-US" altLang="zh-TW" i="1" dirty="0" err="1">
                <a:cs typeface="Times New Roman" pitchFamily="18" charset="0"/>
              </a:rPr>
              <a:t>F</a:t>
            </a:r>
            <a:r>
              <a:rPr lang="en-US" altLang="zh-TW" baseline="-25000" dirty="0" err="1">
                <a:cs typeface="Times New Roman" pitchFamily="18" charset="0"/>
              </a:rPr>
              <a:t>app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相等。外施力增大時，</a:t>
            </a:r>
            <a:r>
              <a:rPr lang="en-US" altLang="zh-TW" i="1" dirty="0">
                <a:cs typeface="Times New Roman" pitchFamily="18" charset="0"/>
              </a:rPr>
              <a:t>f</a:t>
            </a:r>
            <a:r>
              <a:rPr lang="en-US" altLang="zh-TW" baseline="-25000" dirty="0">
                <a:cs typeface="Times New Roman" pitchFamily="18" charset="0"/>
              </a:rPr>
              <a:t>s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也跟著增大，並與 </a:t>
            </a:r>
            <a:r>
              <a:rPr lang="en-US" altLang="zh-TW" i="1" dirty="0" err="1">
                <a:cs typeface="Times New Roman" pitchFamily="18" charset="0"/>
              </a:rPr>
              <a:t>F</a:t>
            </a:r>
            <a:r>
              <a:rPr lang="en-US" altLang="zh-TW" baseline="-25000" dirty="0" err="1">
                <a:cs typeface="Times New Roman" pitchFamily="18" charset="0"/>
              </a:rPr>
              <a:t>app</a:t>
            </a:r>
            <a:r>
              <a:rPr lang="en-US" altLang="zh-TW" baseline="-25000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保持相等，如圖 </a:t>
            </a:r>
            <a:r>
              <a:rPr lang="en-US" altLang="zh-TW" dirty="0">
                <a:cs typeface="Times New Roman" pitchFamily="18" charset="0"/>
              </a:rPr>
              <a:t>6.4 </a:t>
            </a:r>
            <a:r>
              <a:rPr lang="zh-TW" altLang="en-US" dirty="0">
                <a:cs typeface="Times New Roman" pitchFamily="18" charset="0"/>
              </a:rPr>
              <a:t>所示，直到達到臨界值 </a:t>
            </a:r>
            <a:r>
              <a:rPr lang="en-US" altLang="zh-TW" i="1" dirty="0">
                <a:cs typeface="Times New Roman" pitchFamily="18" charset="0"/>
              </a:rPr>
              <a:t>f</a:t>
            </a:r>
            <a:r>
              <a:rPr lang="en-US" altLang="zh-TW" baseline="-25000" dirty="0">
                <a:cs typeface="Times New Roman" pitchFamily="18" charset="0"/>
              </a:rPr>
              <a:t>s(max) </a:t>
            </a:r>
            <a:r>
              <a:rPr lang="zh-TW" altLang="en-US" dirty="0">
                <a:cs typeface="Times New Roman" pitchFamily="18" charset="0"/>
              </a:rPr>
              <a:t>為止。</a:t>
            </a:r>
            <a:endParaRPr lang="en-US" altLang="zh-TW" dirty="0">
              <a:cs typeface="Times New Roman" pitchFamily="18" charset="0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6BEA18C-B0AB-414E-B647-48A7EEC373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2" y="1628800"/>
            <a:ext cx="4038600" cy="2759043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88E7ED5-F608-4C2F-8E50-D466A2DD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7D4E44-AAEF-406C-A7B0-D39E031F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10</a:t>
            </a:fld>
            <a:endParaRPr lang="en-GB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D183611-4831-4797-8BF8-0AEBD87DE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965" y="4555615"/>
            <a:ext cx="4013835" cy="168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12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51E8F5-A7D6-4722-BA58-4F2887F7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6.1 </a:t>
            </a:r>
            <a:r>
              <a:rPr lang="zh-TW" altLang="en-US" dirty="0"/>
              <a:t>摩擦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149565-1EEE-4DEF-9E0F-151E80EFDE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此時若外施力再增大，物塊就開始滑動，受到的就是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動摩擦</a:t>
            </a:r>
            <a:r>
              <a:rPr lang="en-US" altLang="zh-TW" dirty="0">
                <a:cs typeface="Times New Roman" pitchFamily="18" charset="0"/>
              </a:rPr>
              <a:t>(kinetic friction)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一旦開始滑動，在低速下摩擦力迅速降低。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在較高的速度下，動摩擦力 </a:t>
            </a:r>
            <a:r>
              <a:rPr lang="en-US" altLang="zh-TW" i="1" dirty="0" err="1">
                <a:cs typeface="Times New Roman" pitchFamily="18" charset="0"/>
              </a:rPr>
              <a:t>f</a:t>
            </a:r>
            <a:r>
              <a:rPr lang="en-US" altLang="zh-TW" baseline="-25000" dirty="0" err="1">
                <a:cs typeface="Times New Roman" pitchFamily="18" charset="0"/>
              </a:rPr>
              <a:t>k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會維持定值，或隨速度之增大而逐漸變小。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EB7803D-1885-45A8-8FC0-80580339A0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E9F442-1998-499F-9CE2-2E06EC3A1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537520-7EC8-4868-BA1E-85A18FB24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11</a:t>
            </a:fld>
            <a:endParaRPr lang="en-GB"/>
          </a:p>
        </p:txBody>
      </p:sp>
      <p:pic>
        <p:nvPicPr>
          <p:cNvPr id="7" name="內容版面配置區 8">
            <a:extLst>
              <a:ext uri="{FF2B5EF4-FFF2-40B4-BE49-F238E27FC236}">
                <a16:creationId xmlns:a16="http://schemas.microsoft.com/office/drawing/2014/main" id="{F2F97F37-88C4-4B2B-AFB8-FF60FFA1C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2" y="1628800"/>
            <a:ext cx="4038600" cy="275904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7C2F52F-366B-4F6E-A737-C711E47B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965" y="4555615"/>
            <a:ext cx="4013835" cy="168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00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59C5E-46E0-4754-B719-90704556A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6.1 </a:t>
            </a:r>
            <a:r>
              <a:rPr lang="zh-TW" altLang="en-US" dirty="0"/>
              <a:t>摩擦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63D2DC-4745-45A6-A581-FEF0B29A7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摩擦力與負載成正比的事實，使我們能定義兩種摩擦係數。兩滑動表面間的法向力與動摩擦力之關係可表為下式 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其中的 </a:t>
            </a:r>
            <a:r>
              <a:rPr lang="el-GR" altLang="zh-TW" i="1" dirty="0">
                <a:cs typeface="Times New Roman" pitchFamily="18" charset="0"/>
              </a:rPr>
              <a:t>μ</a:t>
            </a:r>
            <a:r>
              <a:rPr lang="en-US" altLang="zh-TW" baseline="-25000" dirty="0">
                <a:cs typeface="Times New Roman" pitchFamily="18" charset="0"/>
              </a:rPr>
              <a:t>k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稱為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動摩擦係數</a:t>
            </a:r>
            <a:r>
              <a:rPr lang="en-US" altLang="zh-TW" dirty="0">
                <a:cs typeface="Times New Roman" pitchFamily="18" charset="0"/>
              </a:rPr>
              <a:t>(coefficient of kinetic friction)</a:t>
            </a:r>
            <a:r>
              <a:rPr lang="zh-TW" altLang="en-US" dirty="0">
                <a:cs typeface="Times New Roman" pitchFamily="18" charset="0"/>
              </a:rPr>
              <a:t>，是一個無因次的數。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注意：</a:t>
            </a:r>
            <a:r>
              <a:rPr lang="en-US" altLang="zh-TW" dirty="0">
                <a:cs typeface="Times New Roman" pitchFamily="18" charset="0"/>
              </a:rPr>
              <a:t>6.1 </a:t>
            </a:r>
            <a:r>
              <a:rPr lang="zh-TW" altLang="en-US" dirty="0">
                <a:cs typeface="Times New Roman" pitchFamily="18" charset="0"/>
              </a:rPr>
              <a:t>式並非向量式，靜摩擦力不是固定的。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6EB7A2-D46A-41D7-BDD0-5ED5718FA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F892A3-C3E2-41D0-8826-77839A3E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12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357C8D-1B37-4D97-AC28-709388F8B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873569"/>
            <a:ext cx="6400800" cy="55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E5D7E4-08F4-4634-9803-D042A5CE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6.1 </a:t>
            </a:r>
            <a:r>
              <a:rPr lang="zh-TW" altLang="en-US" dirty="0"/>
              <a:t>摩擦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5C39C0-A9FE-4913-9F1F-F0DC622A2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但其最大值與法向力間具有簡單的關係：</a:t>
            </a: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br>
              <a:rPr lang="en-US" altLang="zh-TW" dirty="0">
                <a:cs typeface="Times New Roman" pitchFamily="18" charset="0"/>
              </a:rPr>
            </a:br>
            <a:r>
              <a:rPr lang="zh-TW" altLang="en-US" dirty="0">
                <a:cs typeface="Times New Roman" pitchFamily="18" charset="0"/>
              </a:rPr>
              <a:t>其中的 </a:t>
            </a:r>
            <a:r>
              <a:rPr lang="el-GR" altLang="zh-TW" i="1" dirty="0">
                <a:cs typeface="Times New Roman" pitchFamily="18" charset="0"/>
              </a:rPr>
              <a:t>μ</a:t>
            </a:r>
            <a:r>
              <a:rPr lang="en-US" altLang="zh-TW" baseline="-25000" dirty="0">
                <a:cs typeface="Times New Roman" pitchFamily="18" charset="0"/>
              </a:rPr>
              <a:t>s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稱為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靜摩擦係數</a:t>
            </a:r>
            <a:r>
              <a:rPr lang="en-US" altLang="zh-TW" dirty="0">
                <a:cs typeface="Times New Roman" pitchFamily="18" charset="0"/>
              </a:rPr>
              <a:t>(coefficient of static friction)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要仔細注意式 </a:t>
            </a:r>
            <a:r>
              <a:rPr lang="en-US" altLang="zh-TW" dirty="0">
                <a:cs typeface="Times New Roman" pitchFamily="18" charset="0"/>
              </a:rPr>
              <a:t>6.1 </a:t>
            </a:r>
            <a:r>
              <a:rPr lang="zh-TW" altLang="en-US" dirty="0">
                <a:cs typeface="Times New Roman" pitchFamily="18" charset="0"/>
              </a:rPr>
              <a:t>和 </a:t>
            </a:r>
            <a:r>
              <a:rPr lang="en-US" altLang="zh-TW" dirty="0">
                <a:cs typeface="Times New Roman" pitchFamily="18" charset="0"/>
              </a:rPr>
              <a:t>6.2</a:t>
            </a:r>
            <a:r>
              <a:rPr lang="zh-TW" altLang="en-US" dirty="0">
                <a:cs typeface="Times New Roman" pitchFamily="18" charset="0"/>
              </a:rPr>
              <a:t> 式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形式上的差異。通常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l-GR" altLang="zh-TW" i="1" dirty="0">
                <a:cs typeface="Times New Roman" pitchFamily="18" charset="0"/>
              </a:rPr>
              <a:t>μ</a:t>
            </a:r>
            <a:r>
              <a:rPr lang="en-US" altLang="zh-TW" baseline="-25000" dirty="0">
                <a:cs typeface="Times New Roman" pitchFamily="18" charset="0"/>
              </a:rPr>
              <a:t>s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&gt;</a:t>
            </a:r>
            <a:r>
              <a:rPr lang="en-US" altLang="zh-TW" i="1" dirty="0">
                <a:cs typeface="Times New Roman" pitchFamily="18" charset="0"/>
              </a:rPr>
              <a:t> </a:t>
            </a:r>
            <a:r>
              <a:rPr lang="el-GR" altLang="zh-TW" i="1" dirty="0">
                <a:cs typeface="Times New Roman" pitchFamily="18" charset="0"/>
              </a:rPr>
              <a:t>μ</a:t>
            </a:r>
            <a:r>
              <a:rPr lang="en-US" altLang="zh-TW" baseline="-25000" dirty="0">
                <a:cs typeface="Times New Roman" pitchFamily="18" charset="0"/>
              </a:rPr>
              <a:t>k</a:t>
            </a:r>
            <a:r>
              <a:rPr lang="zh-TW" altLang="en-US" dirty="0">
                <a:cs typeface="Times New Roman" pitchFamily="18" charset="0"/>
              </a:rPr>
              <a:t>，但也有例外。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BB4FDD4-10F4-48ED-A371-2F29CBCB0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CCC7B12-03EB-47E9-8B60-F24EE0CAD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13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4DBCE9-E10D-4CE3-B0F4-E85940AF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276872"/>
            <a:ext cx="6367463" cy="52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9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A3245C1-B0B7-4966-8266-D63146FD1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6.1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6315BA97-9477-4131-9FEF-7B7C4BC57F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一個 </a:t>
            </a:r>
            <a:r>
              <a:rPr lang="en-US" altLang="zh-TW" dirty="0">
                <a:cs typeface="Times New Roman" pitchFamily="18" charset="0"/>
              </a:rPr>
              <a:t>5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kg</a:t>
            </a:r>
            <a:r>
              <a:rPr lang="zh-TW" altLang="en-US" dirty="0">
                <a:cs typeface="Times New Roman" pitchFamily="18" charset="0"/>
              </a:rPr>
              <a:t> 的物塊置於 </a:t>
            </a:r>
            <a:r>
              <a:rPr lang="el-GR" altLang="zh-TW" i="1" dirty="0">
                <a:cs typeface="Times New Roman" pitchFamily="18" charset="0"/>
              </a:rPr>
              <a:t>μ</a:t>
            </a:r>
            <a:r>
              <a:rPr lang="en-US" altLang="zh-TW" baseline="-25000" dirty="0">
                <a:cs typeface="Times New Roman" pitchFamily="18" charset="0"/>
              </a:rPr>
              <a:t>s</a:t>
            </a:r>
            <a:r>
              <a:rPr lang="zh-TW" altLang="en-US" baseline="-25000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0.2</a:t>
            </a:r>
            <a:r>
              <a:rPr lang="zh-TW" altLang="en-US" dirty="0">
                <a:cs typeface="Times New Roman" pitchFamily="18" charset="0"/>
              </a:rPr>
              <a:t>，</a:t>
            </a:r>
            <a:r>
              <a:rPr lang="el-GR" altLang="zh-TW" i="1" dirty="0">
                <a:cs typeface="Times New Roman" pitchFamily="18" charset="0"/>
              </a:rPr>
              <a:t>μ</a:t>
            </a:r>
            <a:r>
              <a:rPr lang="en-US" altLang="zh-TW" baseline="-25000" dirty="0">
                <a:cs typeface="Times New Roman" pitchFamily="18" charset="0"/>
              </a:rPr>
              <a:t>k</a:t>
            </a:r>
            <a:r>
              <a:rPr lang="zh-TW" altLang="en-US" baseline="-25000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0.1</a:t>
            </a:r>
            <a:r>
              <a:rPr lang="zh-TW" altLang="en-US" dirty="0">
                <a:cs typeface="Times New Roman" pitchFamily="18" charset="0"/>
              </a:rPr>
              <a:t> 的水平面上。以仰角 </a:t>
            </a:r>
            <a:r>
              <a:rPr lang="en-US" altLang="zh-TW" dirty="0"/>
              <a:t>55°</a:t>
            </a:r>
            <a:r>
              <a:rPr lang="zh-TW" altLang="en-US" dirty="0">
                <a:cs typeface="Times New Roman" pitchFamily="18" charset="0"/>
              </a:rPr>
              <a:t>的</a:t>
            </a:r>
            <a:r>
              <a:rPr lang="en-US" altLang="zh-TW" dirty="0" err="1">
                <a:cs typeface="Times New Roman" pitchFamily="18" charset="0"/>
              </a:rPr>
              <a:t>10N</a:t>
            </a:r>
            <a:r>
              <a:rPr lang="zh-TW" altLang="en-US" dirty="0">
                <a:cs typeface="Times New Roman" pitchFamily="18" charset="0"/>
              </a:rPr>
              <a:t>力來拉它，如圖</a:t>
            </a:r>
            <a:r>
              <a:rPr lang="en-US" altLang="zh-TW" dirty="0" err="1">
                <a:cs typeface="Times New Roman" pitchFamily="18" charset="0"/>
              </a:rPr>
              <a:t>6.5a</a:t>
            </a:r>
            <a:r>
              <a:rPr lang="zh-TW" altLang="en-US" dirty="0">
                <a:cs typeface="Times New Roman" pitchFamily="18" charset="0"/>
              </a:rPr>
              <a:t>所示。</a:t>
            </a:r>
            <a:r>
              <a:rPr lang="en-US" altLang="zh-TW" dirty="0">
                <a:cs typeface="Times New Roman" pitchFamily="18" charset="0"/>
              </a:rPr>
              <a:t>(a)</a:t>
            </a:r>
            <a:r>
              <a:rPr lang="zh-TW" altLang="en-US" dirty="0">
                <a:cs typeface="Times New Roman" pitchFamily="18" charset="0"/>
              </a:rPr>
              <a:t>物塊是否靜止</a:t>
            </a:r>
            <a:r>
              <a:rPr lang="en-US" altLang="zh-TW" dirty="0">
                <a:cs typeface="Times New Roman" pitchFamily="18" charset="0"/>
              </a:rPr>
              <a:t>?</a:t>
            </a:r>
            <a:r>
              <a:rPr lang="zh-TW" altLang="en-US" dirty="0">
                <a:cs typeface="Times New Roman" pitchFamily="18" charset="0"/>
              </a:rPr>
              <a:t> 求其摩擦力；</a:t>
            </a:r>
            <a:r>
              <a:rPr lang="en-US" altLang="zh-TW" dirty="0">
                <a:cs typeface="Times New Roman" pitchFamily="18" charset="0"/>
              </a:rPr>
              <a:t>(b)</a:t>
            </a:r>
            <a:r>
              <a:rPr lang="zh-TW" altLang="en-US" dirty="0">
                <a:cs typeface="Times New Roman" pitchFamily="18" charset="0"/>
              </a:rPr>
              <a:t>物塊運動時，求其摩擦力。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D7FC300-A418-48C8-BEC6-697C06C1E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2FD4D4-24D8-4A53-B5ED-D4578AA16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7A59E9AB-8FE1-48C0-822C-5EBD8636C571}"/>
              </a:ext>
            </a:extLst>
          </p:cNvPr>
          <p:cNvSpPr/>
          <p:nvPr/>
        </p:nvSpPr>
        <p:spPr>
          <a:xfrm>
            <a:off x="827584" y="436510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ED64546-CE19-4351-8199-2E6E077C3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904446"/>
            <a:ext cx="3331845" cy="254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02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EF9BF65-1F7F-4A83-8188-00B5158F0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練習題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0B92F5A2-49C7-466A-804B-8A3D9AA65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若已知例題</a:t>
            </a:r>
            <a:r>
              <a:rPr lang="en-US" altLang="zh-TW" dirty="0">
                <a:cs typeface="Times New Roman" pitchFamily="18" charset="0"/>
              </a:rPr>
              <a:t>6.1</a:t>
            </a:r>
            <a:r>
              <a:rPr lang="zh-TW" altLang="en-US" dirty="0">
                <a:cs typeface="Times New Roman" pitchFamily="18" charset="0"/>
              </a:rPr>
              <a:t>中的物塊是：</a:t>
            </a:r>
            <a:r>
              <a:rPr lang="en-US" altLang="zh-TW" dirty="0">
                <a:cs typeface="Times New Roman" pitchFamily="18" charset="0"/>
              </a:rPr>
              <a:t>(a)</a:t>
            </a:r>
            <a:r>
              <a:rPr lang="zh-TW" altLang="en-US" dirty="0">
                <a:cs typeface="Times New Roman" pitchFamily="18" charset="0"/>
              </a:rPr>
              <a:t>向右運動；</a:t>
            </a:r>
            <a:r>
              <a:rPr lang="en-US" altLang="zh-TW" dirty="0">
                <a:cs typeface="Times New Roman" pitchFamily="18" charset="0"/>
              </a:rPr>
              <a:t>(b)</a:t>
            </a:r>
            <a:r>
              <a:rPr lang="zh-TW" altLang="en-US" dirty="0">
                <a:cs typeface="Times New Roman" pitchFamily="18" charset="0"/>
              </a:rPr>
              <a:t>向左運動，求其加速度。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97AA5A2-083F-49D5-995A-3D50901BD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4E8ED7-5D79-46DC-8E2E-99733D98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8F6A386-4049-4767-B068-D161B21F2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60" y="3861048"/>
            <a:ext cx="4907280" cy="82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84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021C75A-ABE2-4A8C-B82B-82E103C9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6.2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C7235B7F-3466-4164-A58C-9803DE4A1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質量</a:t>
            </a:r>
            <a:r>
              <a:rPr lang="en-US" altLang="zh-TW" dirty="0"/>
              <a:t>5 kg </a:t>
            </a:r>
            <a:r>
              <a:rPr lang="zh-TW" altLang="en-US" dirty="0"/>
              <a:t>之木塊受</a:t>
            </a:r>
            <a:r>
              <a:rPr lang="en-US" altLang="zh-TW" dirty="0"/>
              <a:t>30 N </a:t>
            </a:r>
            <a:r>
              <a:rPr lang="zh-TW" altLang="en-US" dirty="0"/>
              <a:t>之水平作用，如圖</a:t>
            </a:r>
            <a:r>
              <a:rPr lang="en-US" altLang="zh-TW" dirty="0"/>
              <a:t>6.6 </a:t>
            </a:r>
            <a:r>
              <a:rPr lang="zh-TW" altLang="en-US" dirty="0"/>
              <a:t>所示，木塊與地面之間 </a:t>
            </a:r>
            <a:r>
              <a:rPr lang="en-US" altLang="zh-TW" i="1" dirty="0" err="1">
                <a:cs typeface="Times New Roman" pitchFamily="18" charset="0"/>
              </a:rPr>
              <a:t>μ</a:t>
            </a:r>
            <a:r>
              <a:rPr lang="en-US" altLang="zh-TW" baseline="-25000" dirty="0" err="1">
                <a:cs typeface="Times New Roman" pitchFamily="18" charset="0"/>
              </a:rPr>
              <a:t>k</a:t>
            </a:r>
            <a:r>
              <a:rPr lang="zh-TW" altLang="en-US" baseline="-25000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0.5</a:t>
            </a:r>
            <a:r>
              <a:rPr lang="zh-TW" altLang="en-US" dirty="0">
                <a:cs typeface="Times New Roman" pitchFamily="18" charset="0"/>
              </a:rPr>
              <a:t>，</a:t>
            </a:r>
            <a:r>
              <a:rPr lang="en-US" altLang="zh-TW" i="1" dirty="0" err="1">
                <a:cs typeface="Times New Roman" pitchFamily="18" charset="0"/>
              </a:rPr>
              <a:t>μ</a:t>
            </a:r>
            <a:r>
              <a:rPr lang="en-US" altLang="zh-TW" baseline="-25000" dirty="0" err="1">
                <a:cs typeface="Times New Roman" pitchFamily="18" charset="0"/>
              </a:rPr>
              <a:t>s</a:t>
            </a:r>
            <a:r>
              <a:rPr lang="zh-TW" altLang="en-US" baseline="-25000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0.7</a:t>
            </a:r>
            <a:r>
              <a:rPr lang="zh-TW" altLang="en-US" dirty="0"/>
              <a:t> ，</a:t>
            </a:r>
            <a:r>
              <a:rPr lang="en-US" altLang="zh-TW" dirty="0"/>
              <a:t>(a) </a:t>
            </a:r>
            <a:r>
              <a:rPr lang="zh-TW" altLang="en-US" dirty="0"/>
              <a:t>若木塊為靜止，求作用於木塊之摩擦力；</a:t>
            </a:r>
            <a:r>
              <a:rPr lang="en-US" altLang="zh-TW" dirty="0"/>
              <a:t>(b) </a:t>
            </a:r>
            <a:r>
              <a:rPr lang="zh-TW" altLang="en-US" dirty="0"/>
              <a:t>若木塊向左運動，求其加速度；</a:t>
            </a:r>
            <a:r>
              <a:rPr lang="en-US" altLang="zh-TW" dirty="0"/>
              <a:t>(c) </a:t>
            </a:r>
            <a:r>
              <a:rPr lang="zh-TW" altLang="en-US" dirty="0"/>
              <a:t>若木塊向右運動時又如何？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0F71D76-D3B7-492C-A16F-47834F18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F141A-75AA-4792-AC91-FD10B5DD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11312078-0CFD-4AE4-AF2D-5AB37F9C08EB}"/>
              </a:ext>
            </a:extLst>
          </p:cNvPr>
          <p:cNvSpPr/>
          <p:nvPr/>
        </p:nvSpPr>
        <p:spPr>
          <a:xfrm>
            <a:off x="827584" y="479715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BCE27D1-C818-4036-9264-B41123AA8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4671131"/>
            <a:ext cx="2833688" cy="90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09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64EB5A-BC9E-4BEC-86BC-A216D425F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6.3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BBE1F6-5E42-4CD3-8ADF-8B85344C9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如圖</a:t>
            </a:r>
            <a:r>
              <a:rPr lang="en-US" altLang="zh-TW" dirty="0"/>
              <a:t>6.7 </a:t>
            </a:r>
            <a:r>
              <a:rPr lang="zh-TW" altLang="en-US" dirty="0"/>
              <a:t>所示，質量</a:t>
            </a:r>
            <a:r>
              <a:rPr lang="en-US" altLang="zh-TW" dirty="0"/>
              <a:t>1 kg </a:t>
            </a:r>
            <a:r>
              <a:rPr lang="zh-TW" altLang="en-US" dirty="0"/>
              <a:t>之木塊靜置於斜面上，斜面之 </a:t>
            </a:r>
            <a:r>
              <a:rPr lang="en-US" altLang="zh-TW" i="1" dirty="0" err="1">
                <a:cs typeface="Times New Roman" pitchFamily="18" charset="0"/>
              </a:rPr>
              <a:t>μ</a:t>
            </a:r>
            <a:r>
              <a:rPr lang="en-US" altLang="zh-TW" baseline="-25000" dirty="0" err="1">
                <a:cs typeface="Times New Roman" pitchFamily="18" charset="0"/>
              </a:rPr>
              <a:t>k</a:t>
            </a:r>
            <a:r>
              <a:rPr lang="zh-TW" altLang="en-US" baseline="-25000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0.6</a:t>
            </a:r>
            <a:r>
              <a:rPr lang="zh-TW" altLang="en-US" dirty="0">
                <a:cs typeface="Times New Roman" pitchFamily="18" charset="0"/>
              </a:rPr>
              <a:t>，</a:t>
            </a:r>
            <a:r>
              <a:rPr lang="en-US" altLang="zh-TW" i="1" dirty="0" err="1">
                <a:cs typeface="Times New Roman" pitchFamily="18" charset="0"/>
              </a:rPr>
              <a:t>μ</a:t>
            </a:r>
            <a:r>
              <a:rPr lang="en-US" altLang="zh-TW" baseline="-25000" dirty="0" err="1">
                <a:cs typeface="Times New Roman" pitchFamily="18" charset="0"/>
              </a:rPr>
              <a:t>s</a:t>
            </a:r>
            <a:r>
              <a:rPr lang="zh-TW" altLang="en-US" baseline="-25000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0.8</a:t>
            </a:r>
            <a:r>
              <a:rPr lang="zh-TW" altLang="en-US" dirty="0"/>
              <a:t> ，</a:t>
            </a:r>
            <a:r>
              <a:rPr lang="en-US" altLang="zh-TW" dirty="0"/>
              <a:t>(a) </a:t>
            </a:r>
            <a:r>
              <a:rPr lang="zh-TW" altLang="en-US" dirty="0"/>
              <a:t>將木塊釋放後，它是否下滑？ </a:t>
            </a:r>
            <a:r>
              <a:rPr lang="en-US" altLang="zh-TW" dirty="0"/>
              <a:t>(b) </a:t>
            </a:r>
            <a:r>
              <a:rPr lang="zh-TW" altLang="en-US" dirty="0"/>
              <a:t>若以一水平力</a:t>
            </a:r>
            <a:r>
              <a:rPr lang="en-US" altLang="zh-TW" i="1" dirty="0" err="1">
                <a:cs typeface="Times New Roman" pitchFamily="18" charset="0"/>
              </a:rPr>
              <a:t>F</a:t>
            </a:r>
            <a:r>
              <a:rPr lang="en-US" altLang="zh-TW" baseline="-25000" dirty="0" err="1">
                <a:cs typeface="Times New Roman" pitchFamily="18" charset="0"/>
              </a:rPr>
              <a:t>0</a:t>
            </a:r>
            <a:r>
              <a:rPr lang="zh-TW" altLang="en-US" dirty="0"/>
              <a:t> </a:t>
            </a:r>
            <a:r>
              <a:rPr lang="en-US" altLang="zh-TW" dirty="0"/>
              <a:t>= 40 N </a:t>
            </a:r>
            <a:r>
              <a:rPr lang="zh-TW" altLang="en-US" dirty="0"/>
              <a:t>作用之，其加速度為何？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C4CC737-02F3-446D-B606-6D9D17FB8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7AD47D-B372-434A-A8A6-CD8EC9E1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E10D2967-3ECA-41E0-9D0D-AB802C12FF90}"/>
              </a:ext>
            </a:extLst>
          </p:cNvPr>
          <p:cNvSpPr/>
          <p:nvPr/>
        </p:nvSpPr>
        <p:spPr>
          <a:xfrm>
            <a:off x="827584" y="4293096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733D9EF-6993-4455-9D12-0E051BF906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126"/>
          <a:stretch/>
        </p:blipFill>
        <p:spPr>
          <a:xfrm>
            <a:off x="4923367" y="4001030"/>
            <a:ext cx="2560320" cy="202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08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44C5A4-216F-4EF9-A878-C7164A08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6.2 </a:t>
            </a:r>
            <a:r>
              <a:rPr lang="zh-TW" altLang="en-US" dirty="0"/>
              <a:t>圓周運動的動力學</a:t>
            </a: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7FBBE07E-3DC7-4C93-B535-CB91641291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如圖 </a:t>
            </a:r>
            <a:r>
              <a:rPr lang="en-US" altLang="zh-TW" dirty="0">
                <a:cs typeface="Times New Roman" pitchFamily="18" charset="0"/>
              </a:rPr>
              <a:t>6.9</a:t>
            </a:r>
            <a:r>
              <a:rPr lang="zh-TW" altLang="en-US" dirty="0">
                <a:cs typeface="Times New Roman" pitchFamily="18" charset="0"/>
              </a:rPr>
              <a:t>，質點以等速率 </a:t>
            </a:r>
            <a:r>
              <a:rPr lang="en-US" altLang="zh-TW" i="1" dirty="0">
                <a:cs typeface="Times New Roman" pitchFamily="18" charset="0"/>
              </a:rPr>
              <a:t>υ </a:t>
            </a:r>
            <a:r>
              <a:rPr lang="zh-TW" altLang="en-US" dirty="0">
                <a:cs typeface="Times New Roman" pitchFamily="18" charset="0"/>
              </a:rPr>
              <a:t>沿半徑為 </a:t>
            </a:r>
            <a:r>
              <a:rPr lang="en-US" altLang="zh-TW" i="1" dirty="0">
                <a:cs typeface="Times New Roman" pitchFamily="18" charset="0"/>
              </a:rPr>
              <a:t>r </a:t>
            </a:r>
            <a:r>
              <a:rPr lang="zh-TW" altLang="en-US" dirty="0">
                <a:cs typeface="Times New Roman" pitchFamily="18" charset="0"/>
              </a:rPr>
              <a:t>的圓形路徑運動是加速度運動的重要例子。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cs typeface="Times New Roman" pitchFamily="18" charset="0"/>
              </a:rPr>
              <a:t>等速圓周運動的質點之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向心加速度</a:t>
            </a:r>
            <a:r>
              <a:rPr lang="zh-TW" altLang="en-US" dirty="0">
                <a:cs typeface="Times New Roman" pitchFamily="18" charset="0"/>
              </a:rPr>
              <a:t>為：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0BDFC1C6-5D4B-410E-937B-A3B6894F4F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86791" y="1341438"/>
            <a:ext cx="3161417" cy="5040312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76A7311-47D5-4D84-97E2-F29CA3FC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0F3045-E194-439D-8510-6C757B2AF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47E2A9D-4EBF-410F-8F70-8355596F2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391204"/>
            <a:ext cx="1680210" cy="77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7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48CDA5-E01D-46E7-A4CC-6580DE6B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6.2 </a:t>
            </a:r>
            <a:r>
              <a:rPr lang="zh-TW" altLang="en-US" dirty="0"/>
              <a:t>圓周運動的動力學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AEB9E2-FF0A-48EA-9F42-C2B4F78FC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此加速度的大小固定，但方向則否。它是向心的－亦即始終沿半徑朝內，指向圓心。依第二定律，</a:t>
            </a:r>
            <a:r>
              <a:rPr lang="en-US" altLang="zh-TW" b="1" dirty="0">
                <a:cs typeface="Times New Roman" pitchFamily="18" charset="0"/>
              </a:rPr>
              <a:t>F </a:t>
            </a:r>
            <a:r>
              <a:rPr lang="en-US" altLang="zh-TW" dirty="0">
                <a:cs typeface="Times New Roman" pitchFamily="18" charset="0"/>
              </a:rPr>
              <a:t>= </a:t>
            </a:r>
            <a:r>
              <a:rPr lang="en-US" altLang="zh-TW" i="1" dirty="0">
                <a:cs typeface="Times New Roman" pitchFamily="18" charset="0"/>
              </a:rPr>
              <a:t>m</a:t>
            </a:r>
            <a:r>
              <a:rPr lang="en-US" altLang="zh-TW" b="1" dirty="0">
                <a:cs typeface="Times New Roman" pitchFamily="18" charset="0"/>
              </a:rPr>
              <a:t>a</a:t>
            </a:r>
            <a:r>
              <a:rPr lang="zh-TW" altLang="en-US" dirty="0">
                <a:cs typeface="Times New Roman" pitchFamily="18" charset="0"/>
              </a:rPr>
              <a:t>，此質點必定受到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向心力</a:t>
            </a:r>
            <a:r>
              <a:rPr lang="en-US" altLang="zh-TW" dirty="0">
                <a:cs typeface="Times New Roman" pitchFamily="18" charset="0"/>
              </a:rPr>
              <a:t>(centripetal force)</a:t>
            </a:r>
            <a:r>
              <a:rPr lang="zh-TW" altLang="en-US" dirty="0">
                <a:cs typeface="Times New Roman" pitchFamily="18" charset="0"/>
              </a:rPr>
              <a:t>作用，其大小為：</a:t>
            </a:r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「向心」一詞僅指明此力的方向；並未指出其本質或來源為何。向心力可能是來自繩子、彈簧、重力、摩擦力等的單一力，也可能是幾個這類力的合力。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909F420-19BC-41BC-B77A-CBB884161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B242AF-FAB7-4233-BCC2-29DD208A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19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83761A-BD35-4EA3-A34F-CAFCFF9A9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3429000"/>
            <a:ext cx="5534025" cy="76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00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普通物理學</a:t>
            </a:r>
            <a:r>
              <a:rPr lang="en-US" altLang="zh-TW" dirty="0"/>
              <a:t>(</a:t>
            </a:r>
            <a:r>
              <a:rPr lang="zh-TW" altLang="en-US" dirty="0"/>
              <a:t>第三版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sz="3600" dirty="0"/>
              <a:t>原著：</a:t>
            </a:r>
            <a:r>
              <a:rPr lang="en-US" altLang="zh-TW" sz="3600" dirty="0"/>
              <a:t>Harris Benson</a:t>
            </a:r>
            <a:endParaRPr lang="zh-TW" altLang="en-US" dirty="0"/>
          </a:p>
        </p:txBody>
      </p:sp>
      <p:sp>
        <p:nvSpPr>
          <p:cNvPr id="8195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譯者：蔡政男、林燈河、陳國昭、</a:t>
            </a:r>
            <a:endParaRPr lang="en-US" altLang="zh-TW" dirty="0"/>
          </a:p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　　　朱達勇、谷天心、徐植蔚、</a:t>
            </a:r>
            <a:endParaRPr lang="en-US" altLang="zh-TW" dirty="0"/>
          </a:p>
          <a:p>
            <a:pPr marL="1163638" indent="-116363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/>
              <a:t>　　　鄭宜男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89EC22-CDD0-4CB7-9D6C-B45C1FC2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6.2 </a:t>
            </a:r>
            <a:r>
              <a:rPr lang="zh-TW" altLang="en-US" dirty="0"/>
              <a:t>圓周運動的動力學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7800BD-11E4-4A13-9155-9F7EBDC84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在討論等速圓周運動時，因「離心力」</a:t>
            </a:r>
            <a:r>
              <a:rPr lang="en-US" altLang="zh-TW" dirty="0">
                <a:cs typeface="Times New Roman" pitchFamily="18" charset="0"/>
              </a:rPr>
              <a:t>(centrifugal force)</a:t>
            </a:r>
            <a:r>
              <a:rPr lang="zh-TW" altLang="en-US" dirty="0">
                <a:cs typeface="Times New Roman" pitchFamily="18" charset="0"/>
              </a:rPr>
              <a:t>錯誤地引入而使問題變得較為複雜。</a:t>
            </a: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例如，甩動細繩一端的石子使它沿一圓運動。此時手會所感受到的向外的力。石子在任一瞬間的速度都是沿著圓的切線方方向。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DE3D40F-2F10-4203-AA4C-C42FA8C12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3727793-C918-412A-91F1-E00B99A8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20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B730D7-1713-4A54-931B-1422219E0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989" y="3820795"/>
            <a:ext cx="3268980" cy="253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92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BD594E8-1985-44E4-8608-510C8122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6.4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FB536F03-B748-44DD-A115-9FD5DA17E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492896"/>
            <a:ext cx="4435316" cy="3744416"/>
          </a:xfrm>
        </p:spPr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在半徑為</a:t>
            </a:r>
            <a:r>
              <a:rPr lang="en-US" altLang="zh-TW" dirty="0">
                <a:cs typeface="Times New Roman" pitchFamily="18" charset="0"/>
              </a:rPr>
              <a:t>15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cm</a:t>
            </a:r>
            <a:r>
              <a:rPr lang="zh-TW" altLang="en-US" dirty="0">
                <a:cs typeface="Times New Roman" pitchFamily="18" charset="0"/>
              </a:rPr>
              <a:t>，以</a:t>
            </a:r>
            <a:r>
              <a:rPr lang="en-US" altLang="zh-TW" dirty="0">
                <a:cs typeface="Times New Roman" pitchFamily="18" charset="0"/>
              </a:rPr>
              <a:t>30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rev/min </a:t>
            </a:r>
            <a:r>
              <a:rPr lang="zh-TW" altLang="en-US" dirty="0">
                <a:cs typeface="Times New Roman" pitchFamily="18" charset="0"/>
              </a:rPr>
              <a:t>轉動的轉盤邊緣，置一小枚硬幣。求使硬幣能留在轉盤上的最小摩擦係數。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47A818-FE70-490C-AC3F-50AEDB9B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6BFF16-375F-4791-8C43-0BCC6D486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21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FC2E70FF-5BC0-4CE3-B336-C159A1E6CCC7}"/>
              </a:ext>
            </a:extLst>
          </p:cNvPr>
          <p:cNvSpPr/>
          <p:nvPr/>
        </p:nvSpPr>
        <p:spPr>
          <a:xfrm>
            <a:off x="827584" y="479715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4C825D4-5CC4-4683-BFF3-B0A192DF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29" y="2492896"/>
            <a:ext cx="3337084" cy="33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80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90C1D0-0790-4CB6-96E6-71C4E9EF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6.5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BFF785-D285-4D47-8C60-EA14DFF87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492896"/>
            <a:ext cx="4929807" cy="3744416"/>
          </a:xfrm>
        </p:spPr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嘉年華會中有一種叫作迴轉輪的遊戲，在繞垂直軸旋轉的大型圓柱體內，人站在踏板上。等它達到相當高的轉速時，踏板被移開。試求人不至於滑下去的最小摩擦係數值。設圓筒半徑為 </a:t>
            </a:r>
            <a:r>
              <a:rPr lang="en-US" altLang="zh-TW" dirty="0">
                <a:cs typeface="Times New Roman" pitchFamily="18" charset="0"/>
              </a:rPr>
              <a:t>2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m</a:t>
            </a:r>
            <a:r>
              <a:rPr lang="zh-TW" altLang="en-US" dirty="0">
                <a:cs typeface="Times New Roman" pitchFamily="18" charset="0"/>
              </a:rPr>
              <a:t>，週期為 </a:t>
            </a:r>
            <a:r>
              <a:rPr lang="en-US" altLang="zh-TW" dirty="0">
                <a:cs typeface="Times New Roman" pitchFamily="18" charset="0"/>
              </a:rPr>
              <a:t>2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s</a:t>
            </a:r>
            <a:r>
              <a:rPr lang="zh-TW" altLang="en-US" dirty="0">
                <a:cs typeface="Times New Roman" pitchFamily="18" charset="0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02D1523-7F8F-41EF-ABD9-AB67749DC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958B1D-A7EE-43AC-B85F-B26D4C80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94BFAD9C-C48A-4A56-8DE9-FCA16A595120}"/>
              </a:ext>
            </a:extLst>
          </p:cNvPr>
          <p:cNvSpPr/>
          <p:nvPr/>
        </p:nvSpPr>
        <p:spPr>
          <a:xfrm>
            <a:off x="827584" y="5661248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E4DC7B6-1F49-4498-9C33-1266FDEE7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2341920"/>
            <a:ext cx="3316129" cy="39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39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C2C2B6-4D8B-4857-9EFC-5C534F37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6.6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37FD19-7466-49ED-8CDF-F423FB514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一桶水在半徑為 </a:t>
            </a:r>
            <a:r>
              <a:rPr lang="en-US" altLang="zh-TW" dirty="0">
                <a:cs typeface="Times New Roman" pitchFamily="18" charset="0"/>
              </a:rPr>
              <a:t>80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cm</a:t>
            </a:r>
            <a:r>
              <a:rPr lang="zh-TW" altLang="en-US" dirty="0">
                <a:cs typeface="Times New Roman" pitchFamily="18" charset="0"/>
              </a:rPr>
              <a:t> 的垂直圓周上運動。若到達最高點時，水也不致於從上下顛倒的水桶內濺出來，此時所需的最小速率為何？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F221BAF-BF26-42F0-9EF0-37C55EA5A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D5061A-D3C5-436F-AF0F-2047B0E0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31167C13-E8CD-4871-B022-9984C22284D0}"/>
              </a:ext>
            </a:extLst>
          </p:cNvPr>
          <p:cNvSpPr/>
          <p:nvPr/>
        </p:nvSpPr>
        <p:spPr>
          <a:xfrm>
            <a:off x="827584" y="3933056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8542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CA01DD-638C-44AF-ABD2-237D1162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6.7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7C451C-126E-4782-B521-03265B010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在快速道路或室內自行車道的彎道處外側較高。這種傾斜的設計，可防止車輛因向心力不足而滑出車道。質量為 </a:t>
            </a:r>
            <a:r>
              <a:rPr lang="en-US" altLang="zh-TW" dirty="0">
                <a:cs typeface="Times New Roman" pitchFamily="18" charset="0"/>
              </a:rPr>
              <a:t>1000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kg </a:t>
            </a:r>
            <a:r>
              <a:rPr lang="zh-TW" altLang="en-US" dirty="0">
                <a:cs typeface="Times New Roman" pitchFamily="18" charset="0"/>
              </a:rPr>
              <a:t>的汽車繞過半徑 </a:t>
            </a:r>
            <a:r>
              <a:rPr lang="en-US" altLang="zh-TW" dirty="0">
                <a:cs typeface="Times New Roman" pitchFamily="18" charset="0"/>
              </a:rPr>
              <a:t>10</a:t>
            </a:r>
            <a:r>
              <a:rPr lang="zh-TW" altLang="en-US" dirty="0">
                <a:cs typeface="Times New Roman" pitchFamily="18" charset="0"/>
              </a:rPr>
              <a:t> </a:t>
            </a:r>
            <a:r>
              <a:rPr lang="en-US" altLang="zh-TW" dirty="0">
                <a:cs typeface="Times New Roman" pitchFamily="18" charset="0"/>
              </a:rPr>
              <a:t>m</a:t>
            </a:r>
            <a:r>
              <a:rPr lang="zh-TW" altLang="en-US" dirty="0">
                <a:cs typeface="Times New Roman" pitchFamily="18" charset="0"/>
              </a:rPr>
              <a:t>，傾斜 </a:t>
            </a:r>
            <a:r>
              <a:rPr lang="en-US" altLang="zh-TW" dirty="0"/>
              <a:t>37°</a:t>
            </a:r>
            <a:r>
              <a:rPr lang="zh-TW" altLang="en-US" dirty="0"/>
              <a:t> </a:t>
            </a:r>
            <a:r>
              <a:rPr lang="zh-TW" altLang="en-US" dirty="0">
                <a:cs typeface="Times New Roman" pitchFamily="18" charset="0"/>
              </a:rPr>
              <a:t>的圓弧路段。因為路滑，所以靜摩擦係數只有 </a:t>
            </a:r>
            <a:r>
              <a:rPr lang="en-US" altLang="zh-TW" dirty="0">
                <a:cs typeface="Times New Roman" pitchFamily="18" charset="0"/>
              </a:rPr>
              <a:t>0.1</a:t>
            </a:r>
            <a:r>
              <a:rPr lang="zh-TW" altLang="en-US" dirty="0">
                <a:cs typeface="Times New Roman" pitchFamily="18" charset="0"/>
              </a:rPr>
              <a:t>。求這輛汽車行駛時的最大安全速率。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2CB19DF-3DD4-4774-B964-8C02C755D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9D293A-F099-4DE4-87CD-E67552E9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6" name="箭號: 有線條的向右箭號 5">
            <a:hlinkClick r:id="rId2" action="ppaction://hlinkfile"/>
            <a:extLst>
              <a:ext uri="{FF2B5EF4-FFF2-40B4-BE49-F238E27FC236}">
                <a16:creationId xmlns:a16="http://schemas.microsoft.com/office/drawing/2014/main" id="{FE652F68-8FC2-4156-9B3C-B6241E980C67}"/>
              </a:ext>
            </a:extLst>
          </p:cNvPr>
          <p:cNvSpPr/>
          <p:nvPr/>
        </p:nvSpPr>
        <p:spPr>
          <a:xfrm>
            <a:off x="827584" y="4797152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311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CA01DD-638C-44AF-ABD2-237D1162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例題 </a:t>
            </a:r>
            <a:r>
              <a:rPr lang="en-US" altLang="zh-TW" dirty="0"/>
              <a:t>6.7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2CB19DF-3DD4-4774-B964-8C02C755D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9D293A-F099-4DE4-87CD-E67552E9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76A66E11-501A-49F2-8789-0873810F5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9D03981-AEF8-49C7-809D-2C62DB6B0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838" y="2414672"/>
            <a:ext cx="5857875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58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D836D7B-E241-4612-B27E-C0CF5A59B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練習題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57E5E10-4CE3-477B-89E8-CA9DCB7B7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若無摩擦，車子能繞過傾斜的彎道嗎？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51FEC57-4EF0-4748-9E54-DD9815D7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CF6996-C9EA-41CC-B126-1CE97D0FC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201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74289F3-822B-4CBA-8647-FCCEF5697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6.8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6E2149FC-34E7-43FB-9416-03415BA02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繫於繩端的石子在垂直的圓上運動，只受到重力及繩子張力的作用。求在下列幾點時，繩子的張力：</a:t>
            </a:r>
            <a:r>
              <a:rPr lang="en-US" altLang="zh-TW" dirty="0">
                <a:cs typeface="Times New Roman" pitchFamily="18" charset="0"/>
              </a:rPr>
              <a:t>(a)</a:t>
            </a:r>
            <a:r>
              <a:rPr lang="zh-TW" altLang="en-US" dirty="0">
                <a:cs typeface="Times New Roman" pitchFamily="18" charset="0"/>
              </a:rPr>
              <a:t>最低點；</a:t>
            </a:r>
            <a:r>
              <a:rPr lang="en-US" altLang="zh-TW" dirty="0">
                <a:cs typeface="Times New Roman" pitchFamily="18" charset="0"/>
              </a:rPr>
              <a:t>(b)</a:t>
            </a:r>
            <a:r>
              <a:rPr lang="zh-TW" altLang="en-US" dirty="0">
                <a:cs typeface="Times New Roman" pitchFamily="18" charset="0"/>
              </a:rPr>
              <a:t>最高點</a:t>
            </a:r>
            <a:r>
              <a:rPr lang="zh-TW" altLang="en-US" dirty="0"/>
              <a:t>；</a:t>
            </a:r>
            <a:r>
              <a:rPr lang="en-US" altLang="zh-TW" dirty="0"/>
              <a:t>(c) </a:t>
            </a:r>
            <a:r>
              <a:rPr lang="zh-TW" altLang="en-US" dirty="0"/>
              <a:t>繩子與垂直方向成</a:t>
            </a:r>
            <a:r>
              <a:rPr lang="en-US" altLang="zh-TW" i="1" dirty="0"/>
              <a:t>θ </a:t>
            </a:r>
            <a:r>
              <a:rPr lang="zh-TW" altLang="en-US" dirty="0"/>
              <a:t>角。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7FC230E-5133-453E-A7A4-4AB1240C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03EB795-2D5B-4627-B639-17B88627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672F387B-6892-44DE-B397-EFF892AB8315}"/>
              </a:ext>
            </a:extLst>
          </p:cNvPr>
          <p:cNvSpPr/>
          <p:nvPr/>
        </p:nvSpPr>
        <p:spPr>
          <a:xfrm>
            <a:off x="827584" y="4365104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2026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74289F3-822B-4CBA-8647-FCCEF5697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6.8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7FC230E-5133-453E-A7A4-4AB1240C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03EB795-2D5B-4627-B639-17B88627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A59F9BF-1EF9-4C13-B28B-B9A01334C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92896"/>
            <a:ext cx="7541946" cy="3600400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B4D1E1A-8962-42FA-A29C-598C3B3FA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6476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0B26D57-8DE8-4304-A581-6E0A9430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練習題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1A2AEB50-87F5-4ED6-8336-1D76DE823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可不可能沿垂直的圓甩一桶水，但是水不會濺出來？ </a:t>
            </a:r>
            <a:r>
              <a:rPr lang="en-US" altLang="zh-TW" dirty="0"/>
              <a:t>(a) </a:t>
            </a:r>
            <a:r>
              <a:rPr lang="zh-TW" altLang="en-US" dirty="0"/>
              <a:t>在最高點時，水所受的作用力為何？</a:t>
            </a:r>
            <a:r>
              <a:rPr lang="en-US" altLang="zh-TW" dirty="0"/>
              <a:t>(b) </a:t>
            </a:r>
            <a:r>
              <a:rPr lang="zh-TW" altLang="en-US" dirty="0"/>
              <a:t>水為什麼不會濺出來？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8157CC2-F828-41DF-8D3F-63C663DD7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2724AA7-0168-4A93-84A5-3A2F577ED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46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CEC2F6-ECF3-4CFB-AA45-4C168362C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A5D9D2D8-899F-4E1F-BC9E-0557E7566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539" y="1341438"/>
            <a:ext cx="7192921" cy="5014912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3A6061F-31D7-434A-8C87-8DE821CA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100037-4CE2-4803-80E2-F93F5BEB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96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07B709C-D7EF-4EDD-9F76-58D62132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6.3 </a:t>
            </a:r>
            <a:r>
              <a:rPr lang="zh-TW" altLang="en-US" dirty="0"/>
              <a:t>衛星軌道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DF6A878-7BD9-4C8E-9734-EE9A03D11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衛星軌道</a:t>
            </a:r>
            <a:r>
              <a:rPr lang="en-US" altLang="zh-TW" dirty="0"/>
              <a:t>(Satellite Orbits) </a:t>
            </a:r>
            <a:r>
              <a:rPr lang="zh-TW" altLang="en-US" dirty="0"/>
              <a:t>是圓周運動的重要例子。其向心力來自重力。牛頓率先描述了短距離拋體運動與軌道運動之間的關係。如圖</a:t>
            </a:r>
            <a:r>
              <a:rPr lang="en-US" altLang="zh-TW" dirty="0"/>
              <a:t>6.14</a:t>
            </a:r>
            <a:r>
              <a:rPr lang="zh-TW" altLang="en-US" dirty="0"/>
              <a:t>，想像由高山頂端的一座大砲發射砲彈，如果初速率小，砲彈大致上沿著拋物線的路徑運動</a:t>
            </a:r>
            <a:r>
              <a:rPr lang="en-US" altLang="zh-TW" dirty="0"/>
              <a:t>(</a:t>
            </a:r>
            <a:r>
              <a:rPr lang="zh-TW" altLang="en-US" dirty="0"/>
              <a:t>不計空氣阻力</a:t>
            </a:r>
            <a:r>
              <a:rPr lang="en-US" altLang="zh-TW" dirty="0"/>
              <a:t>)</a:t>
            </a:r>
            <a:r>
              <a:rPr lang="zh-TW" altLang="en-US" dirty="0"/>
              <a:t>。初速率若較大，砲彈落地前會移動得較遠。重力加速度的方向</a:t>
            </a:r>
            <a:r>
              <a:rPr lang="en-US" altLang="zh-TW" dirty="0"/>
              <a:t>(</a:t>
            </a:r>
            <a:r>
              <a:rPr lang="zh-TW" altLang="en-US" dirty="0"/>
              <a:t>徑向朝內</a:t>
            </a:r>
            <a:r>
              <a:rPr lang="en-US" altLang="zh-TW" dirty="0"/>
              <a:t>) </a:t>
            </a:r>
            <a:r>
              <a:rPr lang="zh-TW" altLang="en-US" dirty="0"/>
              <a:t>沿著拋體軌道而改變。路徑的大致形狀則為橢圓。如果初速率夠大，砲彈就恰好繞著地球</a:t>
            </a:r>
            <a:r>
              <a:rPr lang="en-US" altLang="zh-TW" dirty="0"/>
              <a:t>(</a:t>
            </a:r>
            <a:r>
              <a:rPr lang="zh-TW" altLang="en-US" dirty="0"/>
              <a:t>回到出發點</a:t>
            </a:r>
            <a:r>
              <a:rPr lang="en-US" altLang="zh-TW" dirty="0"/>
              <a:t>)</a:t>
            </a:r>
            <a:r>
              <a:rPr lang="zh-TW" altLang="en-US" dirty="0"/>
              <a:t>。它就這樣進入軌道。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F948304-CE5B-4D8B-8AE0-E1C8EAAE4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D211936-8795-4097-88BA-623204E0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591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F7BB56E-B457-42F5-96CD-422B45BB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6.3 </a:t>
            </a:r>
            <a:r>
              <a:rPr lang="zh-TW" altLang="en-US" dirty="0"/>
              <a:t>衛星軌道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43FF70F-E44B-445B-920C-97A95D57D5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5536" y="4509120"/>
            <a:ext cx="3838575" cy="1485900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BEC0008-FF76-45B9-8D10-108D91286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E5636FE-17F6-48C1-A5DF-E01483EB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31</a:t>
            </a:fld>
            <a:endParaRPr lang="en-GB"/>
          </a:p>
        </p:txBody>
      </p:sp>
      <p:pic>
        <p:nvPicPr>
          <p:cNvPr id="10" name="內容版面配置區 8">
            <a:extLst>
              <a:ext uri="{FF2B5EF4-FFF2-40B4-BE49-F238E27FC236}">
                <a16:creationId xmlns:a16="http://schemas.microsoft.com/office/drawing/2014/main" id="{3C7A5025-5458-4DFF-91E8-2464A04156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636443"/>
            <a:ext cx="4038600" cy="44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94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80A2C1-9272-4D55-ACAA-8655C66E6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6.3 </a:t>
            </a:r>
            <a:r>
              <a:rPr lang="zh-TW" altLang="en-US" dirty="0"/>
              <a:t>衛星軌道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93C8F8-C479-4540-9393-4E96EFADC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假定中心物體</a:t>
            </a:r>
            <a:r>
              <a:rPr lang="en-US" altLang="zh-TW" dirty="0"/>
              <a:t>(</a:t>
            </a:r>
            <a:r>
              <a:rPr lang="zh-TW" altLang="en-US" dirty="0"/>
              <a:t>例如在討論行星軌道時，中心物體就是太陽</a:t>
            </a:r>
            <a:r>
              <a:rPr lang="en-US" altLang="zh-TW" dirty="0"/>
              <a:t>) </a:t>
            </a:r>
            <a:r>
              <a:rPr lang="zh-TW" altLang="en-US" dirty="0"/>
              <a:t>的質量遠大於環繞它的物體之質量。這時就可以把中心物體視為固定不動。圖</a:t>
            </a:r>
            <a:r>
              <a:rPr lang="en-US" altLang="zh-TW" dirty="0"/>
              <a:t>6.15 </a:t>
            </a:r>
            <a:r>
              <a:rPr lang="zh-TW" altLang="en-US" dirty="0"/>
              <a:t>顯示一個質量為</a:t>
            </a:r>
            <a:r>
              <a:rPr lang="en-US" altLang="zh-TW" i="1" dirty="0"/>
              <a:t>m </a:t>
            </a:r>
            <a:r>
              <a:rPr lang="zh-TW" altLang="en-US" dirty="0"/>
              <a:t>的質點在穩定的圓形軌道上環繞質量為</a:t>
            </a:r>
            <a:r>
              <a:rPr lang="en-US" altLang="zh-TW" i="1" dirty="0"/>
              <a:t>M </a:t>
            </a:r>
            <a:r>
              <a:rPr lang="zh-TW" altLang="en-US" dirty="0"/>
              <a:t>的靜止物體。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5FEECB3-FCEE-41B3-B42B-56D74FBFB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A7D89A-845F-4B01-B3EC-BF26AABE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32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4001F2-3425-43F0-B5B8-0393913E696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18521" y="3161948"/>
            <a:ext cx="3221831" cy="341042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7CDF5E7-7528-49D0-97ED-171C9F74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5558844"/>
            <a:ext cx="3221831" cy="82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73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2E614F-6817-4C1E-8203-29309C6F0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6.3 </a:t>
            </a:r>
            <a:r>
              <a:rPr lang="zh-TW" altLang="en-US" dirty="0"/>
              <a:t>衛星軌道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976630-175A-4121-BDF2-1730D5E55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在牛頓第二定律： </a:t>
            </a:r>
            <a:r>
              <a:rPr lang="en-US" altLang="zh-TW" i="1" dirty="0">
                <a:cs typeface="Times New Roman" pitchFamily="18" charset="0"/>
              </a:rPr>
              <a:t>F </a:t>
            </a:r>
            <a:r>
              <a:rPr lang="en-US" altLang="zh-TW" dirty="0">
                <a:cs typeface="Times New Roman" pitchFamily="18" charset="0"/>
              </a:rPr>
              <a:t>=</a:t>
            </a:r>
            <a:r>
              <a:rPr lang="en-US" altLang="zh-TW" i="1" dirty="0">
                <a:cs typeface="Times New Roman" pitchFamily="18" charset="0"/>
              </a:rPr>
              <a:t> ma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中，朝內的重力提供了向心加速度。</a:t>
            </a:r>
            <a:r>
              <a:rPr lang="en-US" altLang="zh-TW" dirty="0">
                <a:cs typeface="Times New Roman" pitchFamily="18" charset="0"/>
              </a:rPr>
              <a:t>6.3 </a:t>
            </a:r>
            <a:r>
              <a:rPr lang="zh-TW" altLang="en-US" dirty="0">
                <a:cs typeface="Times New Roman" pitchFamily="18" charset="0"/>
              </a:rPr>
              <a:t>式成為</a:t>
            </a:r>
            <a:endParaRPr lang="en-US" altLang="zh-TW" dirty="0">
              <a:cs typeface="Times New Roman" pitchFamily="18" charset="0"/>
            </a:endParaRPr>
          </a:p>
          <a:p>
            <a:endParaRPr lang="en-US" altLang="zh-TW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因此軌道速率為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34DDBB0-C2B4-4456-9E78-3686D880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7410495-C017-4F1A-8C31-C949E54D9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33</a:t>
            </a:fld>
            <a:endParaRPr lang="en-GB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E0B4A51-A607-4BB3-BB8B-63E778BC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492896"/>
            <a:ext cx="5900738" cy="7467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FE8FA0D-5205-41EC-8D0C-601B9947D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4437112"/>
            <a:ext cx="5854065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98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383A3-7FD7-4E70-9D4E-DE2B2B22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6.3 </a:t>
            </a:r>
            <a:r>
              <a:rPr lang="zh-TW" altLang="en-US" dirty="0"/>
              <a:t>衛星軌道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FDB96B-CD4F-440B-BE2D-B3D7E7BC0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itchFamily="18" charset="0"/>
              </a:rPr>
              <a:t>要注意的是，式中並未出現衛星的質量，而軌道速率則隨著軌道半徑的增大而變小。軌道的週期為 </a:t>
            </a:r>
            <a:r>
              <a:rPr lang="en-US" altLang="zh-TW" i="1" dirty="0">
                <a:cs typeface="Times New Roman" pitchFamily="18" charset="0"/>
              </a:rPr>
              <a:t>                   </a:t>
            </a:r>
            <a:r>
              <a:rPr lang="zh-TW" altLang="en-US" dirty="0">
                <a:cs typeface="Times New Roman" pitchFamily="18" charset="0"/>
              </a:rPr>
              <a:t>，故</a:t>
            </a:r>
            <a:endParaRPr lang="en-US" altLang="zh-TW" dirty="0">
              <a:cs typeface="Times New Roman" pitchFamily="18" charset="0"/>
            </a:endParaRPr>
          </a:p>
          <a:p>
            <a:pPr>
              <a:buFont typeface="Wingdings 3" pitchFamily="18" charset="2"/>
              <a:buNone/>
            </a:pPr>
            <a:endParaRPr lang="en-US" altLang="zh-TW" dirty="0">
              <a:cs typeface="Times New Roman" pitchFamily="18" charset="0"/>
            </a:endParaRPr>
          </a:p>
          <a:p>
            <a:pPr>
              <a:buFont typeface="Wingdings 3" pitchFamily="18" charset="2"/>
              <a:buNone/>
            </a:pPr>
            <a:endParaRPr lang="en-US" altLang="zh-TW" dirty="0">
              <a:cs typeface="Times New Roman" pitchFamily="18" charset="0"/>
            </a:endParaRPr>
          </a:p>
          <a:p>
            <a:pPr indent="11113">
              <a:buFont typeface="Wingdings 3" pitchFamily="18" charset="2"/>
              <a:buNone/>
            </a:pPr>
            <a:r>
              <a:rPr lang="zh-TW" altLang="en-US" dirty="0">
                <a:cs typeface="Times New Roman" pitchFamily="18" charset="0"/>
              </a:rPr>
              <a:t>或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895DF6D-8076-4CDA-A17A-5EC86EC58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7AE2B8D-0772-40A1-88AE-7C5ADD262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34</a:t>
            </a:fld>
            <a:endParaRPr lang="en-GB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7C735A5C-3B2B-4BEE-A4A2-4CD235D6C5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584081"/>
              </p:ext>
            </p:extLst>
          </p:nvPr>
        </p:nvGraphicFramePr>
        <p:xfrm>
          <a:off x="1252704" y="2276872"/>
          <a:ext cx="1871496" cy="502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3" imgW="850680" imgH="228600" progId="Equation.DSMT4">
                  <p:embed/>
                </p:oleObj>
              </mc:Choice>
              <mc:Fallback>
                <p:oleObj name="Equation" r:id="rId3" imgW="8506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2704" y="2276872"/>
                        <a:ext cx="1871496" cy="502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B216659B-54D6-4253-9E68-64A58B974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550" y="2833687"/>
            <a:ext cx="1840230" cy="8334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477B5BA-32B7-4879-AF0B-471B19757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727" y="4699986"/>
            <a:ext cx="5914073" cy="92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69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DFAB2F-4096-48F6-B1C2-DFE52BF5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6.3 </a:t>
            </a:r>
            <a:r>
              <a:rPr lang="zh-TW" altLang="en-US" dirty="0"/>
              <a:t>衛星軌道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EB2804-EE70-4B1A-B92F-0D39C25F9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TW" altLang="en-US" dirty="0">
                <a:cs typeface="Times New Roman" pitchFamily="18" charset="0"/>
              </a:rPr>
              <a:t>德國天文學家克卜勒</a:t>
            </a:r>
            <a:r>
              <a:rPr lang="en-US" altLang="zh-TW" dirty="0">
                <a:cs typeface="Times New Roman" pitchFamily="18" charset="0"/>
              </a:rPr>
              <a:t>(Johannes Kepler)</a:t>
            </a:r>
            <a:r>
              <a:rPr lang="zh-TW" altLang="en-US" dirty="0">
                <a:cs typeface="Times New Roman" pitchFamily="18" charset="0"/>
              </a:rPr>
              <a:t>在西元 </a:t>
            </a:r>
            <a:r>
              <a:rPr lang="en-US" altLang="zh-TW" dirty="0">
                <a:cs typeface="Times New Roman" pitchFamily="18" charset="0"/>
              </a:rPr>
              <a:t>1619 </a:t>
            </a:r>
            <a:r>
              <a:rPr lang="zh-TW" altLang="en-US" dirty="0">
                <a:cs typeface="Times New Roman" pitchFamily="18" charset="0"/>
              </a:rPr>
              <a:t>年首先發現這項關係，因此稱為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克卜勒第三定律</a:t>
            </a:r>
            <a:r>
              <a:rPr lang="en-US" altLang="zh-TW" sz="2400" dirty="0">
                <a:cs typeface="Times New Roman" pitchFamily="18" charset="0"/>
              </a:rPr>
              <a:t>(Kepler‘s third law)</a:t>
            </a:r>
            <a:r>
              <a:rPr lang="zh-TW" altLang="en-US" sz="2400" dirty="0">
                <a:cs typeface="Times New Roman" pitchFamily="18" charset="0"/>
              </a:rPr>
              <a:t>。</a:t>
            </a:r>
            <a:endParaRPr lang="en-US" altLang="zh-TW" sz="2400" dirty="0">
              <a:cs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lang="zh-TW" altLang="en-US" dirty="0">
                <a:cs typeface="Times New Roman" pitchFamily="18" charset="0"/>
              </a:rPr>
              <a:t>內容是說：軌道週期的平方正比於軌道半徑的三次方。請注意：常數 </a:t>
            </a:r>
            <a:r>
              <a:rPr lang="en-US" altLang="zh-TW" i="1" dirty="0">
                <a:cs typeface="Times New Roman" pitchFamily="18" charset="0"/>
              </a:rPr>
              <a:t>κ </a:t>
            </a:r>
            <a:r>
              <a:rPr lang="zh-TW" altLang="en-US" dirty="0">
                <a:cs typeface="Times New Roman" pitchFamily="18" charset="0"/>
              </a:rPr>
              <a:t>只包含中心物體的質量 </a:t>
            </a:r>
            <a:r>
              <a:rPr lang="en-US" altLang="zh-TW" i="1" dirty="0">
                <a:cs typeface="Times New Roman" pitchFamily="18" charset="0"/>
              </a:rPr>
              <a:t>M</a:t>
            </a:r>
            <a:r>
              <a:rPr lang="zh-TW" altLang="en-US" dirty="0">
                <a:cs typeface="Times New Roman" pitchFamily="18" charset="0"/>
              </a:rPr>
              <a:t>。因此所有行星的軌道具有相同常數       </a:t>
            </a:r>
            <a:r>
              <a:rPr lang="zh-TW" altLang="en-US" i="1" dirty="0">
                <a:cs typeface="Times New Roman" pitchFamily="18" charset="0"/>
              </a:rPr>
              <a:t>                       </a:t>
            </a:r>
            <a:r>
              <a:rPr lang="zh-TW" altLang="en-US" dirty="0">
                <a:cs typeface="Times New Roman" pitchFamily="18" charset="0"/>
              </a:rPr>
              <a:t>，其中的 </a:t>
            </a:r>
            <a:r>
              <a:rPr lang="en-US" altLang="zh-TW" i="1" dirty="0">
                <a:cs typeface="Times New Roman" pitchFamily="18" charset="0"/>
              </a:rPr>
              <a:t>M</a:t>
            </a:r>
            <a:r>
              <a:rPr lang="en-US" altLang="zh-TW" baseline="-25000" dirty="0">
                <a:cs typeface="Times New Roman" pitchFamily="18" charset="0"/>
              </a:rPr>
              <a:t>S</a:t>
            </a:r>
            <a:r>
              <a:rPr lang="zh-TW" altLang="en-US" baseline="-25000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是太陽的質量。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lang="zh-TW" altLang="en-US" dirty="0">
                <a:cs typeface="Times New Roman" pitchFamily="18" charset="0"/>
              </a:rPr>
              <a:t>對月球與地球的其他衛星而言，                            ，其中的 </a:t>
            </a:r>
            <a:r>
              <a:rPr lang="en-US" altLang="zh-TW" i="1" dirty="0">
                <a:cs typeface="Times New Roman" pitchFamily="18" charset="0"/>
              </a:rPr>
              <a:t>M</a:t>
            </a:r>
            <a:r>
              <a:rPr lang="en-US" altLang="zh-TW" baseline="-25000" dirty="0">
                <a:cs typeface="Times New Roman" pitchFamily="18" charset="0"/>
              </a:rPr>
              <a:t>E</a:t>
            </a:r>
            <a:r>
              <a:rPr lang="en-US" altLang="zh-TW" dirty="0">
                <a:cs typeface="Times New Roman" pitchFamily="18" charset="0"/>
              </a:rPr>
              <a:t> </a:t>
            </a:r>
            <a:r>
              <a:rPr lang="zh-TW" altLang="en-US" dirty="0">
                <a:cs typeface="Times New Roman" pitchFamily="18" charset="0"/>
              </a:rPr>
              <a:t>是地球的質量。克卜勒第三定律可用於測定中心物體的質量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例如具有衛星的行星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，因為測得 </a:t>
            </a:r>
            <a:r>
              <a:rPr lang="en-US" altLang="zh-TW" i="1" dirty="0">
                <a:cs typeface="Times New Roman" pitchFamily="18" charset="0"/>
              </a:rPr>
              <a:t>T </a:t>
            </a:r>
            <a:r>
              <a:rPr lang="zh-TW" altLang="en-US" dirty="0">
                <a:cs typeface="Times New Roman" pitchFamily="18" charset="0"/>
              </a:rPr>
              <a:t>和</a:t>
            </a:r>
            <a:r>
              <a:rPr lang="zh-TW" altLang="en-US" i="1" dirty="0">
                <a:cs typeface="Times New Roman" pitchFamily="18" charset="0"/>
              </a:rPr>
              <a:t> </a:t>
            </a:r>
            <a:r>
              <a:rPr lang="en-US" altLang="zh-TW" i="1" dirty="0">
                <a:cs typeface="Times New Roman" pitchFamily="18" charset="0"/>
              </a:rPr>
              <a:t>r </a:t>
            </a:r>
            <a:r>
              <a:rPr lang="zh-TW" altLang="en-US" dirty="0">
                <a:cs typeface="Times New Roman" pitchFamily="18" charset="0"/>
              </a:rPr>
              <a:t>就可算出 </a:t>
            </a:r>
            <a:r>
              <a:rPr lang="en-US" altLang="zh-TW" i="1" dirty="0">
                <a:cs typeface="Times New Roman" pitchFamily="18" charset="0"/>
              </a:rPr>
              <a:t>M</a:t>
            </a:r>
            <a:r>
              <a:rPr lang="zh-TW" altLang="en-US" dirty="0">
                <a:cs typeface="Times New Roman" pitchFamily="18" charset="0"/>
              </a:rPr>
              <a:t>。 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4E4859-1BED-42FF-85E4-C14012E6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06F380-0A1E-41D3-AA3A-6DF89178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35</a:t>
            </a:fld>
            <a:endParaRPr lang="en-GB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31BB210D-A577-425A-ACF4-3D72D19C8F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024190"/>
              </p:ext>
            </p:extLst>
          </p:nvPr>
        </p:nvGraphicFramePr>
        <p:xfrm>
          <a:off x="4644008" y="3429000"/>
          <a:ext cx="2374416" cy="530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Equation" r:id="rId3" imgW="1079280" imgH="241200" progId="Equation.DSMT4">
                  <p:embed/>
                </p:oleObj>
              </mc:Choice>
              <mc:Fallback>
                <p:oleObj name="Equation" r:id="rId3" imgW="1079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4008" y="3429000"/>
                        <a:ext cx="2374416" cy="530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8D2C1B8B-4303-4E0D-8678-2BF0CAEDAE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63951"/>
              </p:ext>
            </p:extLst>
          </p:nvPr>
        </p:nvGraphicFramePr>
        <p:xfrm>
          <a:off x="5453063" y="4357688"/>
          <a:ext cx="24860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Equation" r:id="rId5" imgW="1130040" imgH="241200" progId="Equation.DSMT4">
                  <p:embed/>
                </p:oleObj>
              </mc:Choice>
              <mc:Fallback>
                <p:oleObj name="Equation" r:id="rId5" imgW="1130040" imgH="241200" progId="Equation.DSMT4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31BB210D-A577-425A-ACF4-3D72D19C8F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53063" y="4357688"/>
                        <a:ext cx="248602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0695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41C16E3-8CFB-4805-8DEC-5421B97F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6.9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56A6E8D1-416E-4EA8-B3FF-AC8CD49F7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有時為了偵察、探勘或測量，會發射地球人造衛星，把它送進高度僅約 </a:t>
            </a:r>
            <a:r>
              <a:rPr lang="en-US" altLang="zh-TW" dirty="0">
                <a:cs typeface="Times New Roman" pitchFamily="18" charset="0"/>
              </a:rPr>
              <a:t>150 km </a:t>
            </a:r>
            <a:r>
              <a:rPr lang="zh-TW" altLang="en-US" dirty="0">
                <a:cs typeface="Times New Roman" pitchFamily="18" charset="0"/>
              </a:rPr>
              <a:t>的軌道。設 </a:t>
            </a:r>
            <a:r>
              <a:rPr lang="el-GR" altLang="zh-TW" i="1" dirty="0">
                <a:cs typeface="Times New Roman" pitchFamily="18" charset="0"/>
              </a:rPr>
              <a:t>κ</a:t>
            </a:r>
            <a:r>
              <a:rPr lang="en-US" altLang="zh-TW" baseline="-25000" dirty="0">
                <a:cs typeface="Times New Roman" pitchFamily="18" charset="0"/>
              </a:rPr>
              <a:t>E </a:t>
            </a:r>
            <a:r>
              <a:rPr lang="en-US" altLang="zh-TW" dirty="0">
                <a:cs typeface="Times New Roman" pitchFamily="18" charset="0"/>
              </a:rPr>
              <a:t>= 9.9 × 10</a:t>
            </a:r>
            <a:r>
              <a:rPr lang="en-US" altLang="zh-TW" baseline="30000" dirty="0">
                <a:cs typeface="Times New Roman" pitchFamily="18" charset="0"/>
              </a:rPr>
              <a:t>−14 </a:t>
            </a:r>
            <a:r>
              <a:rPr lang="en-US" altLang="zh-TW" dirty="0" err="1">
                <a:cs typeface="Times New Roman" pitchFamily="18" charset="0"/>
              </a:rPr>
              <a:t>s</a:t>
            </a:r>
            <a:r>
              <a:rPr lang="en-US" altLang="zh-TW" baseline="30000" dirty="0" err="1">
                <a:cs typeface="Times New Roman" pitchFamily="18" charset="0"/>
              </a:rPr>
              <a:t>2</a:t>
            </a:r>
            <a:r>
              <a:rPr lang="en-US" altLang="zh-TW" dirty="0">
                <a:cs typeface="Times New Roman" pitchFamily="18" charset="0"/>
              </a:rPr>
              <a:t>/</a:t>
            </a:r>
            <a:r>
              <a:rPr lang="en-US" altLang="zh-TW" dirty="0" err="1">
                <a:cs typeface="Times New Roman" pitchFamily="18" charset="0"/>
              </a:rPr>
              <a:t>m</a:t>
            </a:r>
            <a:r>
              <a:rPr lang="en-US" altLang="zh-TW" baseline="30000" dirty="0" err="1">
                <a:cs typeface="Times New Roman" pitchFamily="18" charset="0"/>
              </a:rPr>
              <a:t>2</a:t>
            </a:r>
            <a:r>
              <a:rPr lang="zh-TW" altLang="en-US" dirty="0">
                <a:cs typeface="Times New Roman" pitchFamily="18" charset="0"/>
              </a:rPr>
              <a:t>，求其週期。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A3563B1-6B05-4220-A5FF-7052F0B18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96AF6D-D4CF-4167-88E1-7FD3B33B7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36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2EDFE119-B484-4358-9D7C-DB7419F78716}"/>
              </a:ext>
            </a:extLst>
          </p:cNvPr>
          <p:cNvSpPr/>
          <p:nvPr/>
        </p:nvSpPr>
        <p:spPr>
          <a:xfrm>
            <a:off x="827584" y="3861048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7874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41C16E3-8CFB-4805-8DEC-5421B97F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例題 </a:t>
            </a:r>
            <a:r>
              <a:rPr lang="en-US" altLang="zh-TW" dirty="0"/>
              <a:t>6.10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56A6E8D1-416E-4EA8-B3FF-AC8CD49F7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標楷體" pitchFamily="65" charset="-120"/>
              </a:rPr>
              <a:t>電訊傳播所需的是看起來固定於天空的衛星。求其軌道半徑。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A3563B1-6B05-4220-A5FF-7052F0B18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96AF6D-D4CF-4167-88E1-7FD3B33B7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37</a:t>
            </a:fld>
            <a:endParaRPr lang="en-GB"/>
          </a:p>
        </p:txBody>
      </p:sp>
      <p:sp>
        <p:nvSpPr>
          <p:cNvPr id="8" name="箭號: 有線條的向右箭號 7">
            <a:hlinkClick r:id="rId2" action="ppaction://hlinkfile"/>
            <a:extLst>
              <a:ext uri="{FF2B5EF4-FFF2-40B4-BE49-F238E27FC236}">
                <a16:creationId xmlns:a16="http://schemas.microsoft.com/office/drawing/2014/main" id="{F8435FFD-A86E-421F-AF1E-1791C87A4B22}"/>
              </a:ext>
            </a:extLst>
          </p:cNvPr>
          <p:cNvSpPr/>
          <p:nvPr/>
        </p:nvSpPr>
        <p:spPr>
          <a:xfrm>
            <a:off x="827584" y="3501008"/>
            <a:ext cx="792088" cy="648072"/>
          </a:xfrm>
          <a:prstGeom prst="stripedRightArrow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9317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1">
            <a:extLst>
              <a:ext uri="{FF2B5EF4-FFF2-40B4-BE49-F238E27FC236}">
                <a16:creationId xmlns:a16="http://schemas.microsoft.com/office/drawing/2014/main" id="{81D2654C-B3F4-4F9F-B621-559CEE5E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6.3 </a:t>
            </a:r>
            <a:r>
              <a:rPr lang="zh-TW" altLang="en-US" dirty="0"/>
              <a:t>衛星軌道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081636B5-2A91-4FB7-9B4B-4116BC516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690864" cy="50405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3100" b="1" dirty="0">
                <a:solidFill>
                  <a:schemeClr val="accent6"/>
                </a:solidFill>
              </a:rPr>
              <a:t>軌道中的「失重狀態」</a:t>
            </a:r>
            <a:endParaRPr lang="en-US" altLang="zh-TW" sz="3100" b="1" dirty="0">
              <a:solidFill>
                <a:schemeClr val="accent6"/>
              </a:solidFill>
            </a:endParaRPr>
          </a:p>
          <a:p>
            <a:r>
              <a:rPr lang="zh-TW" altLang="en-US" dirty="0"/>
              <a:t>在穩定軌道中的太空人可在艙內自由漂浮，通常就稱此為「失重</a:t>
            </a:r>
            <a:r>
              <a:rPr lang="en-US" altLang="zh-TW" dirty="0"/>
              <a:t>(weightless)</a:t>
            </a:r>
            <a:r>
              <a:rPr lang="zh-TW" altLang="en-US" dirty="0"/>
              <a:t>狀態」。</a:t>
            </a:r>
            <a:endParaRPr lang="en-US" altLang="zh-TW" dirty="0"/>
          </a:p>
          <a:p>
            <a:r>
              <a:rPr lang="zh-TW" altLang="en-US" dirty="0"/>
              <a:t>軌道上的太空船是在自由下落</a:t>
            </a:r>
            <a:r>
              <a:rPr lang="en-US" altLang="zh-TW" dirty="0"/>
              <a:t>(free-fall)</a:t>
            </a:r>
            <a:r>
              <a:rPr lang="zh-TW" altLang="en-US" dirty="0"/>
              <a:t>的狀態，正如同支撐鋼纜斷了的電梯，因此太空人的處境其實與自由下落的電梯內的人相似。</a:t>
            </a:r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9A56FAB9-021B-40B9-B427-C5AC6CC852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76056" y="1988840"/>
            <a:ext cx="3807619" cy="3256598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25C232-ACC0-4DFD-A58A-3A8FC1344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41187F-0A05-401C-9FAE-F95958D5F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729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1">
            <a:extLst>
              <a:ext uri="{FF2B5EF4-FFF2-40B4-BE49-F238E27FC236}">
                <a16:creationId xmlns:a16="http://schemas.microsoft.com/office/drawing/2014/main" id="{81D2654C-B3F4-4F9F-B621-559CEE5E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6.3 </a:t>
            </a:r>
            <a:r>
              <a:rPr lang="zh-TW" altLang="en-US" dirty="0"/>
              <a:t>衛星軌道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081636B5-2A91-4FB7-9B4B-4116BC516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546848" cy="5040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100" b="1" dirty="0">
                <a:solidFill>
                  <a:schemeClr val="accent6"/>
                </a:solidFill>
              </a:rPr>
              <a:t>軌道中的「失重狀態」</a:t>
            </a:r>
            <a:endParaRPr lang="en-US" altLang="zh-TW" sz="3100" b="1" dirty="0">
              <a:solidFill>
                <a:schemeClr val="accent6"/>
              </a:solidFill>
            </a:endParaRPr>
          </a:p>
          <a:p>
            <a:r>
              <a:rPr lang="zh-TW" altLang="en-US" dirty="0">
                <a:cs typeface="Times New Roman" pitchFamily="18" charset="0"/>
              </a:rPr>
              <a:t>當人與他所在的封閉場所加速度相等時，雖然他的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真實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重量不為零， 但視重量為零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zh-TW" altLang="en-US" dirty="0">
                <a:cs typeface="Times New Roman" pitchFamily="18" charset="0"/>
              </a:rPr>
              <a:t>事實上，向心力是由重量提供的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9A56FAB9-021B-40B9-B427-C5AC6CC852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76056" y="1988840"/>
            <a:ext cx="3807619" cy="3256598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25C232-ACC0-4DFD-A58A-3A8FC1344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41187F-0A05-401C-9FAE-F95958D5F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28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F9E729-85EF-4D83-B0AE-AE39979B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itchFamily="65" charset="-120"/>
              </a:rPr>
              <a:t>本章要點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A88DED-895C-41D8-9111-97F6A40E0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b="1" dirty="0">
                <a:solidFill>
                  <a:srgbClr val="0070C0"/>
                </a:solidFill>
                <a:cs typeface="Times New Roman" pitchFamily="18" charset="0"/>
              </a:rPr>
              <a:t>(a) 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認識靜摩擦與動摩擦。</a:t>
            </a:r>
            <a:endParaRPr lang="en-US" altLang="zh-TW" b="1" dirty="0">
              <a:solidFill>
                <a:srgbClr val="0070C0"/>
              </a:solidFill>
              <a:cs typeface="Times New Roman" pitchFamily="18" charset="0"/>
            </a:endParaRPr>
          </a:p>
          <a:p>
            <a:pPr marL="0" indent="0">
              <a:buNone/>
            </a:pP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      </a:t>
            </a:r>
            <a:r>
              <a:rPr lang="en-US" altLang="zh-TW" b="1" dirty="0">
                <a:solidFill>
                  <a:srgbClr val="0070C0"/>
                </a:solidFill>
                <a:cs typeface="Times New Roman" pitchFamily="18" charset="0"/>
              </a:rPr>
              <a:t>(b) 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摩擦係數。</a:t>
            </a:r>
            <a:endParaRPr lang="en-US" altLang="zh-TW" b="1" dirty="0">
              <a:solidFill>
                <a:srgbClr val="0070C0"/>
              </a:solidFill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  <a:cs typeface="Times New Roman" pitchFamily="18" charset="0"/>
              </a:rPr>
              <a:t>2.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   圓周運動的動力學。</a:t>
            </a:r>
            <a:endParaRPr lang="en-US" altLang="zh-TW" b="1" dirty="0">
              <a:solidFill>
                <a:srgbClr val="0070C0"/>
              </a:solidFill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  <a:cs typeface="Times New Roman" pitchFamily="18" charset="0"/>
              </a:rPr>
              <a:t>3.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   克卜勒第三定律指出軌道半徑與週期間的關係。</a:t>
            </a:r>
            <a:endParaRPr lang="en-US" altLang="zh-TW" b="1" dirty="0">
              <a:solidFill>
                <a:srgbClr val="0070C0"/>
              </a:solidFill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b="1" dirty="0">
              <a:solidFill>
                <a:srgbClr val="0070C0"/>
              </a:solidFill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b="1" dirty="0">
              <a:solidFill>
                <a:srgbClr val="0070C0"/>
              </a:solidFill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zh-TW" altLang="en-US" b="1" dirty="0">
              <a:solidFill>
                <a:srgbClr val="0070C0"/>
              </a:solidFill>
              <a:cs typeface="Times New Roman" pitchFamily="18" charset="0"/>
            </a:endParaRP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F25362E-4396-4A4E-A61D-BBB83683A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3A187D-7250-49EA-865A-6398E82EA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511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B9DA4-E7A5-41A8-AF12-83305A9F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9926F7-8435-4E1E-A313-04DD1479E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b="1" dirty="0"/>
              <a:t>6.1</a:t>
            </a:r>
            <a:r>
              <a:rPr lang="zh-TW" altLang="en-US" b="1" dirty="0"/>
              <a:t>　摩擦　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b="1" dirty="0"/>
              <a:t>6.2</a:t>
            </a:r>
            <a:r>
              <a:rPr lang="zh-TW" altLang="en-US" b="1" dirty="0"/>
              <a:t>　圓周運動的動力學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b="1" dirty="0"/>
              <a:t>6.3</a:t>
            </a:r>
            <a:r>
              <a:rPr lang="zh-TW" altLang="en-US" b="1" dirty="0"/>
              <a:t>　衛星軌道</a:t>
            </a:r>
          </a:p>
          <a:p>
            <a:pPr marL="0" indent="0">
              <a:lnSpc>
                <a:spcPct val="150000"/>
              </a:lnSpc>
              <a:buNone/>
            </a:pPr>
            <a:endParaRPr lang="zh-TW" altLang="en-US" b="1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E8AAB02-801F-4C5B-AB19-6F46DB91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095DB18-2325-4324-9B95-DC7C4980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151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C4583A-FAC5-4642-8E85-0B914508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6.1 </a:t>
            </a:r>
            <a:r>
              <a:rPr lang="zh-TW" altLang="en-US" dirty="0"/>
              <a:t>摩擦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BD29B9-4FE9-4B66-BA12-9E96A562E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TW" altLang="en-US" dirty="0">
                <a:cs typeface="Times New Roman" pitchFamily="18" charset="0"/>
              </a:rPr>
              <a:t>達文西</a:t>
            </a:r>
            <a:r>
              <a:rPr lang="en-US" altLang="zh-TW" dirty="0">
                <a:cs typeface="Times New Roman" pitchFamily="18" charset="0"/>
              </a:rPr>
              <a:t>(Leonardo da Vinci)</a:t>
            </a:r>
            <a:r>
              <a:rPr lang="zh-TW" altLang="en-US" dirty="0">
                <a:cs typeface="Times New Roman" pitchFamily="18" charset="0"/>
              </a:rPr>
              <a:t>於西元 </a:t>
            </a:r>
            <a:r>
              <a:rPr lang="en-US" altLang="zh-TW" dirty="0">
                <a:cs typeface="Times New Roman" pitchFamily="18" charset="0"/>
              </a:rPr>
              <a:t>1508 </a:t>
            </a:r>
            <a:r>
              <a:rPr lang="zh-TW" altLang="en-US" dirty="0">
                <a:cs typeface="Times New Roman" pitchFamily="18" charset="0"/>
              </a:rPr>
              <a:t>年，發現摩擦力具有下列兩項特徵：</a:t>
            </a:r>
            <a:endParaRPr lang="en-US" altLang="zh-TW" dirty="0">
              <a:cs typeface="Times New Roman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dirty="0">
                <a:cs typeface="Times New Roman" pitchFamily="18" charset="0"/>
              </a:rPr>
              <a:t>     </a:t>
            </a:r>
            <a:r>
              <a:rPr lang="en-US" altLang="zh-TW" b="1" dirty="0">
                <a:solidFill>
                  <a:srgbClr val="0070C0"/>
                </a:solidFill>
                <a:cs typeface="Times New Roman" pitchFamily="18" charset="0"/>
              </a:rPr>
              <a:t>(1) 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摩擦力與負載成正比。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     </a:t>
            </a:r>
            <a:r>
              <a:rPr lang="en-US" altLang="zh-TW" b="1" dirty="0">
                <a:solidFill>
                  <a:srgbClr val="0070C0"/>
                </a:solidFill>
                <a:cs typeface="Times New Roman" pitchFamily="18" charset="0"/>
              </a:rPr>
              <a:t>(2) 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摩擦力與接觸面積無關。</a:t>
            </a:r>
          </a:p>
          <a:p>
            <a:pPr marL="354013" indent="0">
              <a:lnSpc>
                <a:spcPct val="110000"/>
              </a:lnSpc>
              <a:buNone/>
            </a:pPr>
            <a:r>
              <a:rPr lang="zh-TW" altLang="en-US" dirty="0">
                <a:cs typeface="Times New Roman" pitchFamily="18" charset="0"/>
              </a:rPr>
              <a:t>此處的「負載」</a:t>
            </a:r>
            <a:r>
              <a:rPr lang="en-US" altLang="zh-TW" dirty="0">
                <a:cs typeface="Times New Roman" pitchFamily="18" charset="0"/>
              </a:rPr>
              <a:t>(load)</a:t>
            </a:r>
            <a:r>
              <a:rPr lang="zh-TW" altLang="en-US" dirty="0">
                <a:cs typeface="Times New Roman" pitchFamily="18" charset="0"/>
              </a:rPr>
              <a:t>是將兩個表面壓在一起的作用力。</a:t>
            </a:r>
            <a:endParaRPr lang="en-US" altLang="zh-TW" dirty="0">
              <a:cs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lang="zh-TW" altLang="en-US" dirty="0">
                <a:cs typeface="Times New Roman" pitchFamily="18" charset="0"/>
              </a:rPr>
              <a:t>法國科學家阿蒙頓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dirty="0" err="1">
                <a:cs typeface="Times New Roman" pitchFamily="18" charset="0"/>
              </a:rPr>
              <a:t>Amontons</a:t>
            </a:r>
            <a:r>
              <a:rPr lang="en-US" altLang="zh-TW" dirty="0">
                <a:cs typeface="Times New Roman" pitchFamily="18" charset="0"/>
              </a:rPr>
              <a:t>)</a:t>
            </a:r>
            <a:r>
              <a:rPr lang="zh-TW" altLang="en-US" dirty="0">
                <a:cs typeface="Times New Roman" pitchFamily="18" charset="0"/>
              </a:rPr>
              <a:t>也在西元 </a:t>
            </a:r>
            <a:r>
              <a:rPr lang="en-US" altLang="zh-TW" dirty="0">
                <a:cs typeface="Times New Roman" pitchFamily="18" charset="0"/>
              </a:rPr>
              <a:t>1699 </a:t>
            </a:r>
            <a:r>
              <a:rPr lang="zh-TW" altLang="en-US" dirty="0">
                <a:cs typeface="Times New Roman" pitchFamily="18" charset="0"/>
              </a:rPr>
              <a:t>年獨立發現這些結果，並且還發現第三項特徵：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dirty="0">
                <a:cs typeface="Times New Roman" pitchFamily="18" charset="0"/>
              </a:rPr>
              <a:t>    </a:t>
            </a:r>
            <a:r>
              <a:rPr lang="en-US" altLang="zh-TW" b="1" dirty="0">
                <a:solidFill>
                  <a:srgbClr val="0070C0"/>
                </a:solidFill>
                <a:cs typeface="Times New Roman" pitchFamily="18" charset="0"/>
              </a:rPr>
              <a:t>(3) </a:t>
            </a:r>
            <a:r>
              <a:rPr lang="zh-TW" altLang="en-US" b="1" dirty="0">
                <a:solidFill>
                  <a:srgbClr val="0070C0"/>
                </a:solidFill>
                <a:cs typeface="Times New Roman" pitchFamily="18" charset="0"/>
              </a:rPr>
              <a:t>摩擦力與速率無關。</a:t>
            </a:r>
          </a:p>
          <a:p>
            <a:pPr>
              <a:lnSpc>
                <a:spcPct val="110000"/>
              </a:lnSpc>
              <a:buNone/>
            </a:pPr>
            <a:r>
              <a:rPr lang="zh-TW" altLang="en-US" dirty="0">
                <a:cs typeface="Times New Roman" pitchFamily="18" charset="0"/>
              </a:rPr>
              <a:t>    這三項事實，稱為</a:t>
            </a:r>
            <a:r>
              <a:rPr lang="zh-TW" altLang="en-US" b="1" dirty="0">
                <a:solidFill>
                  <a:srgbClr val="C00000"/>
                </a:solidFill>
                <a:cs typeface="Times New Roman" pitchFamily="18" charset="0"/>
              </a:rPr>
              <a:t>阿蒙頓定律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dirty="0" err="1">
                <a:cs typeface="Times New Roman" pitchFamily="18" charset="0"/>
              </a:rPr>
              <a:t>Amontons</a:t>
            </a:r>
            <a:r>
              <a:rPr lang="en-US" altLang="zh-TW" dirty="0">
                <a:cs typeface="Times New Roman" pitchFamily="18" charset="0"/>
              </a:rPr>
              <a:t> laws)</a:t>
            </a:r>
            <a:r>
              <a:rPr lang="zh-TW" altLang="en-US" dirty="0">
                <a:cs typeface="Times New Roman" pitchFamily="18" charset="0"/>
              </a:rPr>
              <a:t>。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BBF56C-D7C7-4379-ADAE-E4E60EC61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A43122C-959C-411F-9046-7AA2F72C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120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228E344A-7D46-4F66-BB45-5A91136A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6.1 </a:t>
            </a:r>
            <a:r>
              <a:rPr lang="zh-TW" altLang="en-US" dirty="0"/>
              <a:t>摩擦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4E951-F846-43F8-A18E-D7025CC5D2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546848" cy="50405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C00000"/>
                </a:solidFill>
                <a:cs typeface="Times New Roman" pitchFamily="18" charset="0"/>
              </a:rPr>
              <a:t>摩擦力</a:t>
            </a:r>
            <a:r>
              <a:rPr lang="zh-TW" altLang="en-US" dirty="0">
                <a:cs typeface="Times New Roman" pitchFamily="18" charset="0"/>
              </a:rPr>
              <a:t>正比於</a:t>
            </a:r>
            <a:r>
              <a:rPr lang="zh-TW" altLang="en-US" dirty="0">
                <a:solidFill>
                  <a:srgbClr val="C00000"/>
                </a:solidFill>
                <a:cs typeface="Times New Roman" pitchFamily="18" charset="0"/>
              </a:rPr>
              <a:t>負載</a:t>
            </a:r>
            <a:r>
              <a:rPr lang="zh-TW" altLang="en-US" dirty="0">
                <a:cs typeface="Times New Roman" pitchFamily="18" charset="0"/>
              </a:rPr>
              <a:t>的事實，似乎是合理的。但摩擦力與接觸面積無關這一點，則相當令人意外。要加以瞭解，就必須區分</a:t>
            </a:r>
            <a:r>
              <a:rPr lang="zh-TW" altLang="en-US" dirty="0">
                <a:solidFill>
                  <a:srgbClr val="C00000"/>
                </a:solidFill>
                <a:cs typeface="Times New Roman" pitchFamily="18" charset="0"/>
              </a:rPr>
              <a:t>視接觸面積</a:t>
            </a:r>
            <a:r>
              <a:rPr lang="zh-TW" altLang="en-US" dirty="0">
                <a:cs typeface="Times New Roman" pitchFamily="18" charset="0"/>
              </a:rPr>
              <a:t>與</a:t>
            </a:r>
            <a:r>
              <a:rPr lang="zh-TW" altLang="en-US" dirty="0">
                <a:solidFill>
                  <a:srgbClr val="C00000"/>
                </a:solidFill>
                <a:cs typeface="Times New Roman" pitchFamily="18" charset="0"/>
              </a:rPr>
              <a:t>實際接觸面積</a:t>
            </a:r>
            <a:r>
              <a:rPr lang="zh-TW" altLang="en-US" dirty="0">
                <a:cs typeface="Times New Roman" pitchFamily="18" charset="0"/>
              </a:rPr>
              <a:t>。</a:t>
            </a:r>
            <a:br>
              <a:rPr lang="en-US" altLang="zh-TW" dirty="0">
                <a:cs typeface="Times New Roman" pitchFamily="18" charset="0"/>
              </a:rPr>
            </a:br>
            <a:endParaRPr lang="zh-TW" altLang="en-US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70CF8C1-2DCB-4D43-9F34-CC5DD5932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 慣性與質點動力學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496E9DE-7154-495F-8375-C3CC6AD13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7</a:t>
            </a:fld>
            <a:endParaRPr lang="en-GB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4940DB8-0958-401D-A6A4-F5EA806782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48064" y="1628800"/>
            <a:ext cx="3340418" cy="382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83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5ADF5-415D-4D03-B68A-4EA9A0C19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6.1 </a:t>
            </a:r>
            <a:r>
              <a:rPr lang="zh-TW" altLang="en-US" dirty="0"/>
              <a:t>摩擦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246838-FF8F-44AE-8FB0-3D13B7C42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 pitchFamily="18" charset="0"/>
              </a:rPr>
              <a:t>在圖 </a:t>
            </a:r>
            <a:r>
              <a:rPr lang="en-US" altLang="zh-TW" dirty="0">
                <a:cs typeface="Times New Roman" pitchFamily="18" charset="0"/>
              </a:rPr>
              <a:t>6.2 </a:t>
            </a:r>
            <a:r>
              <a:rPr lang="zh-TW" altLang="en-US" dirty="0">
                <a:cs typeface="Times New Roman" pitchFamily="18" charset="0"/>
              </a:rPr>
              <a:t>中，物塊以 </a:t>
            </a:r>
            <a:r>
              <a:rPr lang="en-US" altLang="zh-TW" dirty="0">
                <a:cs typeface="Times New Roman" pitchFamily="18" charset="0"/>
              </a:rPr>
              <a:t>B </a:t>
            </a:r>
            <a:r>
              <a:rPr lang="zh-TW" altLang="en-US" dirty="0">
                <a:cs typeface="Times New Roman" pitchFamily="18" charset="0"/>
              </a:rPr>
              <a:t>的方式放置時，比起以 </a:t>
            </a:r>
            <a:r>
              <a:rPr lang="en-US" altLang="zh-TW" dirty="0">
                <a:cs typeface="Times New Roman" pitchFamily="18" charset="0"/>
              </a:rPr>
              <a:t>A </a:t>
            </a:r>
            <a:r>
              <a:rPr lang="zh-TW" altLang="en-US" dirty="0">
                <a:cs typeface="Times New Roman" pitchFamily="18" charset="0"/>
              </a:rPr>
              <a:t>的方式放置，其重量分布於較少的接觸點。但在 </a:t>
            </a:r>
            <a:r>
              <a:rPr lang="en-US" altLang="zh-TW" dirty="0">
                <a:cs typeface="Times New Roman" pitchFamily="18" charset="0"/>
              </a:rPr>
              <a:t>B </a:t>
            </a:r>
            <a:r>
              <a:rPr lang="zh-TW" altLang="en-US" dirty="0">
                <a:cs typeface="Times New Roman" pitchFamily="18" charset="0"/>
              </a:rPr>
              <a:t>的方式中各凸出點較為平坦，重量還是分布於相同的實際接觸面積。因此，摩擦確實隨實際接觸面積而增大，但與視接觸面積無關。 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CEA2C76-84C7-47FD-8296-250FCC217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C373835-07DD-4CE5-B63B-D3F9C247C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t>8</a:t>
            </a:fld>
            <a:endParaRPr lang="en-GB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D1BB48E-9770-4F47-83C2-6C898473F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02" y="3728509"/>
            <a:ext cx="7275195" cy="264033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17531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1">
            <a:extLst>
              <a:ext uri="{FF2B5EF4-FFF2-40B4-BE49-F238E27FC236}">
                <a16:creationId xmlns:a16="http://schemas.microsoft.com/office/drawing/2014/main" id="{0A23956C-8CDB-4FC8-B45D-4A4E510C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6.1 </a:t>
            </a:r>
            <a:r>
              <a:rPr lang="zh-TW" altLang="en-US" dirty="0"/>
              <a:t>摩擦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26069992-4F08-48FA-B294-C76F92D7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3200" b="1" dirty="0">
                <a:solidFill>
                  <a:schemeClr val="accent6"/>
                </a:solidFill>
              </a:rPr>
              <a:t>靜摩擦與動摩擦</a:t>
            </a:r>
            <a:endParaRPr lang="en-US" altLang="zh-TW" sz="3200" b="1" dirty="0">
              <a:solidFill>
                <a:schemeClr val="accent6"/>
              </a:solidFill>
            </a:endParaRPr>
          </a:p>
          <a:p>
            <a:r>
              <a:rPr lang="zh-TW" altLang="en-US" dirty="0"/>
              <a:t>就我們所知：要使物體開始沿一表面移動，所加的力至少要超過某個最小值。一旦開始滑動，只需較小的力就可使它維持等速度運動。在圖 </a:t>
            </a:r>
            <a:r>
              <a:rPr lang="en-US" altLang="zh-TW" dirty="0"/>
              <a:t>6.3 </a:t>
            </a:r>
            <a:r>
              <a:rPr lang="zh-TW" altLang="en-US" dirty="0"/>
              <a:t>中，一力作用於水平面上的物塊。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D3D4F8-1B13-453B-B7CA-CF245DBB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第</a:t>
            </a:r>
            <a:r>
              <a:rPr lang="en-US" altLang="zh-TW"/>
              <a:t>6</a:t>
            </a:r>
            <a:r>
              <a:rPr lang="zh-TW" altLang="en-US"/>
              <a:t>章 慣性與質點動力學</a:t>
            </a:r>
            <a:r>
              <a:rPr lang="en-US" altLang="zh-TW"/>
              <a:t>(</a:t>
            </a:r>
            <a:r>
              <a:rPr lang="zh-TW" altLang="en-US"/>
              <a:t>二</a:t>
            </a:r>
            <a:r>
              <a:rPr lang="en-US" altLang="zh-TW"/>
              <a:t>)</a:t>
            </a:r>
            <a:endParaRPr lang="en-GB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8615D6-3DAE-46CF-9369-2C0A1CD88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700D2-071F-440E-A3FF-180D34BA4EC8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00DADC4-D001-4422-A271-1637954DE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985208"/>
            <a:ext cx="2965609" cy="238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62859"/>
      </p:ext>
    </p:extLst>
  </p:cSld>
  <p:clrMapOvr>
    <a:masterClrMapping/>
  </p:clrMapOvr>
</p:sld>
</file>

<file path=ppt/theme/theme1.xml><?xml version="1.0" encoding="utf-8"?>
<a:theme xmlns:a="http://schemas.openxmlformats.org/drawingml/2006/main" name="PHYS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YS.potx" id="{98E04493-CB15-4BD8-BACC-575DD2A1C759}" vid="{E35F2D3A-49ED-4280-A7AD-151964FEB1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1141</TotalTime>
  <Words>2481</Words>
  <Application>Microsoft Office PowerPoint</Application>
  <PresentationFormat>如螢幕大小 (4:3)</PresentationFormat>
  <Paragraphs>197</Paragraphs>
  <Slides>39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7" baseType="lpstr">
      <vt:lpstr>標楷體</vt:lpstr>
      <vt:lpstr>Arial</vt:lpstr>
      <vt:lpstr>Calibri</vt:lpstr>
      <vt:lpstr>Times New Roman</vt:lpstr>
      <vt:lpstr>Wingdings</vt:lpstr>
      <vt:lpstr>Wingdings 3</vt:lpstr>
      <vt:lpstr>PHYS</vt:lpstr>
      <vt:lpstr>Equation</vt:lpstr>
      <vt:lpstr>PowerPoint 簡報</vt:lpstr>
      <vt:lpstr>普通物理學(第三版) 原著：Harris Benson</vt:lpstr>
      <vt:lpstr>第6章 慣性與質點動力學(二)</vt:lpstr>
      <vt:lpstr>本章要點</vt:lpstr>
      <vt:lpstr>本章內容</vt:lpstr>
      <vt:lpstr>6.1 摩擦</vt:lpstr>
      <vt:lpstr>6.1 摩擦</vt:lpstr>
      <vt:lpstr>6.1 摩擦</vt:lpstr>
      <vt:lpstr>6.1 摩擦</vt:lpstr>
      <vt:lpstr>6.1 摩擦</vt:lpstr>
      <vt:lpstr>6.1 摩擦</vt:lpstr>
      <vt:lpstr>6.1 摩擦</vt:lpstr>
      <vt:lpstr>6.1 摩擦</vt:lpstr>
      <vt:lpstr>例題 6.1</vt:lpstr>
      <vt:lpstr>練習題 1</vt:lpstr>
      <vt:lpstr>例題 6.2</vt:lpstr>
      <vt:lpstr>例題 6.3</vt:lpstr>
      <vt:lpstr>6.2 圓周運動的動力學</vt:lpstr>
      <vt:lpstr>6.2 圓周運動的動力學</vt:lpstr>
      <vt:lpstr>6.2 圓周運動的動力學</vt:lpstr>
      <vt:lpstr>例題 6.4</vt:lpstr>
      <vt:lpstr>例題 6.5</vt:lpstr>
      <vt:lpstr>例題 6.6</vt:lpstr>
      <vt:lpstr>例題 6.7</vt:lpstr>
      <vt:lpstr>例題 6.7</vt:lpstr>
      <vt:lpstr>練習題2</vt:lpstr>
      <vt:lpstr>例題 6.8</vt:lpstr>
      <vt:lpstr>例題 6.8</vt:lpstr>
      <vt:lpstr>練習題3</vt:lpstr>
      <vt:lpstr>6.3 衛星軌道</vt:lpstr>
      <vt:lpstr>6.3 衛星軌道</vt:lpstr>
      <vt:lpstr>6.3 衛星軌道</vt:lpstr>
      <vt:lpstr>6.3 衛星軌道</vt:lpstr>
      <vt:lpstr>6.3 衛星軌道</vt:lpstr>
      <vt:lpstr>6.3 衛星軌道</vt:lpstr>
      <vt:lpstr>例題 6.9</vt:lpstr>
      <vt:lpstr>例題 6.10</vt:lpstr>
      <vt:lpstr>6.3 衛星軌道</vt:lpstr>
      <vt:lpstr>6.3 衛星軌道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Fenny Lee</cp:lastModifiedBy>
  <cp:revision>160</cp:revision>
  <dcterms:modified xsi:type="dcterms:W3CDTF">2020-06-10T01:36:35Z</dcterms:modified>
</cp:coreProperties>
</file>